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7"/>
  </p:notesMasterIdLst>
  <p:handoutMasterIdLst>
    <p:handoutMasterId r:id="rId18"/>
  </p:handoutMasterIdLst>
  <p:sldIdLst>
    <p:sldId id="1083" r:id="rId2"/>
    <p:sldId id="1253" r:id="rId3"/>
    <p:sldId id="1254" r:id="rId4"/>
    <p:sldId id="1277" r:id="rId5"/>
    <p:sldId id="1259" r:id="rId6"/>
    <p:sldId id="1284" r:id="rId7"/>
    <p:sldId id="1271" r:id="rId8"/>
    <p:sldId id="1272" r:id="rId9"/>
    <p:sldId id="1262" r:id="rId10"/>
    <p:sldId id="1286" r:id="rId11"/>
    <p:sldId id="1289" r:id="rId12"/>
    <p:sldId id="1290" r:id="rId13"/>
    <p:sldId id="1294" r:id="rId14"/>
    <p:sldId id="1291" r:id="rId15"/>
    <p:sldId id="1278" r:id="rId16"/>
  </p:sldIdLst>
  <p:sldSz cx="9144000" cy="5143500" type="screen16x9"/>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3200" kern="1200">
        <a:solidFill>
          <a:schemeClr val="tx1"/>
        </a:solidFill>
        <a:latin typeface="Arial" charset="0"/>
        <a:ea typeface="+mn-ea"/>
        <a:cs typeface="+mn-cs"/>
      </a:defRPr>
    </a:lvl1pPr>
    <a:lvl2pPr marL="457200" algn="l" rtl="0" eaLnBrk="0" fontAlgn="base" hangingPunct="0">
      <a:spcBef>
        <a:spcPct val="0"/>
      </a:spcBef>
      <a:spcAft>
        <a:spcPct val="0"/>
      </a:spcAft>
      <a:defRPr sz="3200" kern="1200">
        <a:solidFill>
          <a:schemeClr val="tx1"/>
        </a:solidFill>
        <a:latin typeface="Arial" charset="0"/>
        <a:ea typeface="+mn-ea"/>
        <a:cs typeface="+mn-cs"/>
      </a:defRPr>
    </a:lvl2pPr>
    <a:lvl3pPr marL="914400" algn="l" rtl="0" eaLnBrk="0" fontAlgn="base" hangingPunct="0">
      <a:spcBef>
        <a:spcPct val="0"/>
      </a:spcBef>
      <a:spcAft>
        <a:spcPct val="0"/>
      </a:spcAft>
      <a:defRPr sz="3200" kern="1200">
        <a:solidFill>
          <a:schemeClr val="tx1"/>
        </a:solidFill>
        <a:latin typeface="Arial" charset="0"/>
        <a:ea typeface="+mn-ea"/>
        <a:cs typeface="+mn-cs"/>
      </a:defRPr>
    </a:lvl3pPr>
    <a:lvl4pPr marL="1371600" algn="l" rtl="0" eaLnBrk="0" fontAlgn="base" hangingPunct="0">
      <a:spcBef>
        <a:spcPct val="0"/>
      </a:spcBef>
      <a:spcAft>
        <a:spcPct val="0"/>
      </a:spcAft>
      <a:defRPr sz="3200" kern="1200">
        <a:solidFill>
          <a:schemeClr val="tx1"/>
        </a:solidFill>
        <a:latin typeface="Arial" charset="0"/>
        <a:ea typeface="+mn-ea"/>
        <a:cs typeface="+mn-cs"/>
      </a:defRPr>
    </a:lvl4pPr>
    <a:lvl5pPr marL="1828800" algn="l"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796"/>
    <a:srgbClr val="005493"/>
    <a:srgbClr val="0066CC"/>
    <a:srgbClr val="00FFFF"/>
    <a:srgbClr val="FFFF00"/>
    <a:srgbClr val="F0E1C8"/>
    <a:srgbClr val="F2E4CE"/>
    <a:srgbClr val="F4E8D4"/>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19" autoAdjust="0"/>
    <p:restoredTop sz="86395" autoAdjust="0"/>
  </p:normalViewPr>
  <p:slideViewPr>
    <p:cSldViewPr snapToGrid="0">
      <p:cViewPr varScale="1">
        <p:scale>
          <a:sx n="130" d="100"/>
          <a:sy n="130" d="100"/>
        </p:scale>
        <p:origin x="192" y="752"/>
      </p:cViewPr>
      <p:guideLst>
        <p:guide orient="horz" pos="1620"/>
        <p:guide pos="288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11" d="100"/>
        <a:sy n="111" d="100"/>
      </p:scale>
      <p:origin x="0" y="4352"/>
    </p:cViewPr>
  </p:sorterViewPr>
  <p:notesViewPr>
    <p:cSldViewPr snapToGrid="0">
      <p:cViewPr varScale="1">
        <p:scale>
          <a:sx n="97" d="100"/>
          <a:sy n="97" d="100"/>
        </p:scale>
        <p:origin x="4296" y="22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3044053"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defTabSz="912813">
              <a:defRPr sz="1200"/>
            </a:lvl1pPr>
          </a:lstStyle>
          <a:p>
            <a:r>
              <a:rPr lang="en-US"/>
              <a:t>GW Summit Memphis 2008</a:t>
            </a:r>
          </a:p>
        </p:txBody>
      </p:sp>
      <p:sp>
        <p:nvSpPr>
          <p:cNvPr id="3075" name="Rectangle 3"/>
          <p:cNvSpPr>
            <a:spLocks noGrp="1" noChangeArrowheads="1"/>
          </p:cNvSpPr>
          <p:nvPr>
            <p:ph type="dt" sz="quarter" idx="1"/>
          </p:nvPr>
        </p:nvSpPr>
        <p:spPr bwMode="auto">
          <a:xfrm>
            <a:off x="3958379" y="0"/>
            <a:ext cx="3045637"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algn="r" defTabSz="912813">
              <a:defRPr sz="1200"/>
            </a:lvl1pPr>
          </a:lstStyle>
          <a:p>
            <a:r>
              <a:rPr lang="en-US"/>
              <a:t>April 1, 2008</a:t>
            </a:r>
          </a:p>
        </p:txBody>
      </p:sp>
      <p:sp>
        <p:nvSpPr>
          <p:cNvPr id="3076" name="Rectangle 4"/>
          <p:cNvSpPr>
            <a:spLocks noGrp="1" noChangeArrowheads="1"/>
          </p:cNvSpPr>
          <p:nvPr>
            <p:ph type="ftr" sz="quarter" idx="2"/>
          </p:nvPr>
        </p:nvSpPr>
        <p:spPr bwMode="auto">
          <a:xfrm>
            <a:off x="1" y="8839200"/>
            <a:ext cx="3044053"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defTabSz="912813">
              <a:defRPr sz="1200"/>
            </a:lvl1pPr>
          </a:lstStyle>
          <a:p>
            <a:endParaRPr lang="en-US"/>
          </a:p>
        </p:txBody>
      </p:sp>
      <p:sp>
        <p:nvSpPr>
          <p:cNvPr id="3077" name="Rectangle 5"/>
          <p:cNvSpPr>
            <a:spLocks noGrp="1" noChangeArrowheads="1"/>
          </p:cNvSpPr>
          <p:nvPr>
            <p:ph type="sldNum" sz="quarter" idx="3"/>
          </p:nvPr>
        </p:nvSpPr>
        <p:spPr bwMode="auto">
          <a:xfrm>
            <a:off x="3958379" y="8839200"/>
            <a:ext cx="3045637"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algn="r" defTabSz="912813">
              <a:defRPr sz="1200"/>
            </a:lvl1pPr>
          </a:lstStyle>
          <a:p>
            <a:fld id="{3981EBF4-6154-46A5-BFB5-0D32347D6179}" type="slidenum">
              <a:rPr lang="en-US"/>
              <a:pPr/>
              <a:t>‹#›</a:t>
            </a:fld>
            <a:endParaRPr lang="en-US"/>
          </a:p>
        </p:txBody>
      </p:sp>
    </p:spTree>
    <p:extLst>
      <p:ext uri="{BB962C8B-B14F-4D97-AF65-F5344CB8AC3E}">
        <p14:creationId xmlns:p14="http://schemas.microsoft.com/office/powerpoint/2010/main" val="3855016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1756" y="4410075"/>
            <a:ext cx="5121488" cy="4178300"/>
          </a:xfrm>
          <a:prstGeom prst="rect">
            <a:avLst/>
          </a:prstGeom>
          <a:noFill/>
          <a:ln w="12700">
            <a:noFill/>
            <a:miter lim="800000"/>
            <a:headEnd/>
            <a:tailEnd/>
          </a:ln>
          <a:effectLst/>
        </p:spPr>
        <p:txBody>
          <a:bodyPr vert="horz" wrap="square" lIns="92195" tIns="45288" rIns="92195" bIns="452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400050" y="695325"/>
            <a:ext cx="6189663" cy="348297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5428533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5325"/>
            <a:ext cx="6189663" cy="34829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458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2450464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450" name="Rectangle 2"/>
          <p:cNvSpPr>
            <a:spLocks noGrp="1" noChangeArrowheads="1"/>
          </p:cNvSpPr>
          <p:nvPr>
            <p:ph type="ctrTitle"/>
          </p:nvPr>
        </p:nvSpPr>
        <p:spPr>
          <a:xfrm>
            <a:off x="457200" y="1802198"/>
            <a:ext cx="8001000" cy="681853"/>
          </a:xfrm>
        </p:spPr>
        <p:txBody>
          <a:bodyPr/>
          <a:lstStyle>
            <a:lvl1pPr>
              <a:defRPr sz="4050"/>
            </a:lvl1pPr>
          </a:lstStyle>
          <a:p>
            <a:r>
              <a:rPr lang="en-US"/>
              <a:t>Click to edit Master title style</a:t>
            </a:r>
          </a:p>
        </p:txBody>
      </p:sp>
      <p:sp>
        <p:nvSpPr>
          <p:cNvPr id="104451" name="Rectangle 3"/>
          <p:cNvSpPr>
            <a:spLocks noGrp="1" noChangeArrowheads="1"/>
          </p:cNvSpPr>
          <p:nvPr>
            <p:ph type="subTitle" idx="1"/>
          </p:nvPr>
        </p:nvSpPr>
        <p:spPr>
          <a:xfrm>
            <a:off x="450850" y="2914651"/>
            <a:ext cx="7321550" cy="505267"/>
          </a:xfrm>
        </p:spPr>
        <p:txBody>
          <a:bodyPr/>
          <a:lstStyle>
            <a:lvl1pPr marL="0" indent="0">
              <a:buFontTx/>
              <a:buNone/>
              <a:defRPr/>
            </a:lvl1pPr>
          </a:lstStyle>
          <a:p>
            <a:r>
              <a:rPr lang="en-US"/>
              <a:t>Click to edit Master subtitle style</a:t>
            </a:r>
          </a:p>
        </p:txBody>
      </p:sp>
      <p:sp>
        <p:nvSpPr>
          <p:cNvPr id="104455" name="Rectangle 7"/>
          <p:cNvSpPr>
            <a:spLocks noChangeArrowheads="1"/>
          </p:cNvSpPr>
          <p:nvPr/>
        </p:nvSpPr>
        <p:spPr bwMode="auto">
          <a:xfrm>
            <a:off x="404814" y="4543425"/>
            <a:ext cx="1442703" cy="298160"/>
          </a:xfrm>
          <a:prstGeom prst="rect">
            <a:avLst/>
          </a:prstGeom>
          <a:noFill/>
          <a:ln w="12700">
            <a:noFill/>
            <a:miter lim="800000"/>
            <a:headEnd/>
            <a:tailEnd/>
          </a:ln>
          <a:effectLst/>
        </p:spPr>
        <p:txBody>
          <a:bodyPr wrap="none" lIns="66675" tIns="33338" rIns="66675" bIns="33338">
            <a:spAutoFit/>
          </a:bodyPr>
          <a:lstStyle/>
          <a:p>
            <a:pPr defTabSz="664369"/>
            <a:r>
              <a:rPr lang="en-US" sz="750">
                <a:solidFill>
                  <a:schemeClr val="bg1"/>
                </a:solidFill>
              </a:rPr>
              <a:t>U.S. Department of the Interior</a:t>
            </a:r>
          </a:p>
          <a:p>
            <a:pPr defTabSz="664369"/>
            <a:r>
              <a:rPr lang="en-US" sz="750">
                <a:solidFill>
                  <a:schemeClr val="bg1"/>
                </a:solidFill>
              </a:rPr>
              <a:t>U.S. Geological Survey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3137589" y="1258491"/>
            <a:ext cx="5549211" cy="19456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274" y="391716"/>
            <a:ext cx="1539652" cy="277058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97778" y="391716"/>
            <a:ext cx="2779222" cy="27705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528350"/>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84574"/>
            <a:ext cx="7772400" cy="320601"/>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48500"/>
            <a:ext cx="8229600" cy="572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64390"/>
            <a:ext cx="4040188"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64390"/>
            <a:ext cx="4041775"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67266"/>
            <a:ext cx="3008313" cy="309059"/>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173329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6445"/>
            <a:ext cx="5486400" cy="30905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459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1" y="377671"/>
            <a:ext cx="8226425" cy="572208"/>
          </a:xfrm>
          <a:prstGeom prst="rect">
            <a:avLst/>
          </a:prstGeom>
          <a:noFill/>
          <a:ln w="12700">
            <a:noFill/>
            <a:miter lim="800000"/>
            <a:headEnd/>
            <a:tailEnd/>
          </a:ln>
          <a:effectLst/>
        </p:spPr>
        <p:txBody>
          <a:bodyPr vert="horz" wrap="square" lIns="45720" tIns="44450" rIns="45720" bIns="44450" numCol="1" anchor="ctr" anchorCtr="0" compatLnSpc="1">
            <a:prstTxWarp prst="textNoShape">
              <a:avLst/>
            </a:prstTxWarp>
            <a:spAutoFit/>
          </a:bodyPr>
          <a:lstStyle/>
          <a:p>
            <a:pPr lvl="0"/>
            <a:r>
              <a:rPr lang="en-US"/>
              <a:t>Click to edit Master </a:t>
            </a:r>
          </a:p>
        </p:txBody>
      </p:sp>
      <p:sp>
        <p:nvSpPr>
          <p:cNvPr id="1027" name="Rectangle 3"/>
          <p:cNvSpPr>
            <a:spLocks noGrp="1" noChangeArrowheads="1"/>
          </p:cNvSpPr>
          <p:nvPr>
            <p:ph type="body" idx="1"/>
          </p:nvPr>
        </p:nvSpPr>
        <p:spPr bwMode="auto">
          <a:xfrm>
            <a:off x="457200" y="1258491"/>
            <a:ext cx="8229600" cy="1945661"/>
          </a:xfrm>
          <a:prstGeom prst="rect">
            <a:avLst/>
          </a:prstGeom>
          <a:noFill/>
          <a:ln w="12700">
            <a:noFill/>
            <a:miter lim="800000"/>
            <a:headEnd/>
            <a:tailEnd/>
          </a:ln>
          <a:effectLst/>
        </p:spPr>
        <p:txBody>
          <a:bodyPr vert="horz" wrap="square" lIns="45720" tIns="44450" rIns="45720" bIns="44450" numCol="1" anchor="t" anchorCtr="0" compatLnSpc="1">
            <a:prstTxWarp prst="textNoShape">
              <a:avLst/>
            </a:prstTxWarp>
            <a:sp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5" name="Picture 11" descr="ident-small_4_onscreen_png">
            <a:extLst>
              <a:ext uri="{FF2B5EF4-FFF2-40B4-BE49-F238E27FC236}">
                <a16:creationId xmlns:a16="http://schemas.microsoft.com/office/drawing/2014/main" id="{CB4748BC-A971-D144-AE6E-36EC33182329}"/>
              </a:ext>
            </a:extLst>
          </p:cNvPr>
          <p:cNvPicPr>
            <a:picLocks noChangeAspect="1" noChangeArrowheads="1"/>
          </p:cNvPicPr>
          <p:nvPr userDrawn="1"/>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117835" y="4741667"/>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5000"/>
        </a:lnSpc>
        <a:spcBef>
          <a:spcPct val="0"/>
        </a:spcBef>
        <a:spcAft>
          <a:spcPct val="0"/>
        </a:spcAft>
        <a:defRPr sz="3300" b="1">
          <a:solidFill>
            <a:srgbClr val="FFFF00"/>
          </a:solidFill>
          <a:latin typeface="+mj-lt"/>
          <a:ea typeface="+mj-ea"/>
          <a:cs typeface="+mj-cs"/>
        </a:defRPr>
      </a:lvl1pPr>
      <a:lvl2pPr algn="l" rtl="0" eaLnBrk="0" fontAlgn="base" hangingPunct="0">
        <a:lnSpc>
          <a:spcPct val="95000"/>
        </a:lnSpc>
        <a:spcBef>
          <a:spcPct val="0"/>
        </a:spcBef>
        <a:spcAft>
          <a:spcPct val="0"/>
        </a:spcAft>
        <a:defRPr sz="3300" b="1">
          <a:solidFill>
            <a:srgbClr val="FFFF00"/>
          </a:solidFill>
          <a:latin typeface="Arial" charset="0"/>
        </a:defRPr>
      </a:lvl2pPr>
      <a:lvl3pPr algn="l" rtl="0" eaLnBrk="0" fontAlgn="base" hangingPunct="0">
        <a:lnSpc>
          <a:spcPct val="95000"/>
        </a:lnSpc>
        <a:spcBef>
          <a:spcPct val="0"/>
        </a:spcBef>
        <a:spcAft>
          <a:spcPct val="0"/>
        </a:spcAft>
        <a:defRPr sz="3300" b="1">
          <a:solidFill>
            <a:srgbClr val="FFFF00"/>
          </a:solidFill>
          <a:latin typeface="Arial" charset="0"/>
        </a:defRPr>
      </a:lvl3pPr>
      <a:lvl4pPr algn="l" rtl="0" eaLnBrk="0" fontAlgn="base" hangingPunct="0">
        <a:lnSpc>
          <a:spcPct val="95000"/>
        </a:lnSpc>
        <a:spcBef>
          <a:spcPct val="0"/>
        </a:spcBef>
        <a:spcAft>
          <a:spcPct val="0"/>
        </a:spcAft>
        <a:defRPr sz="3300" b="1">
          <a:solidFill>
            <a:srgbClr val="FFFF00"/>
          </a:solidFill>
          <a:latin typeface="Arial" charset="0"/>
        </a:defRPr>
      </a:lvl4pPr>
      <a:lvl5pPr algn="l" rtl="0" eaLnBrk="0" fontAlgn="base" hangingPunct="0">
        <a:lnSpc>
          <a:spcPct val="95000"/>
        </a:lnSpc>
        <a:spcBef>
          <a:spcPct val="0"/>
        </a:spcBef>
        <a:spcAft>
          <a:spcPct val="0"/>
        </a:spcAft>
        <a:defRPr sz="3300" b="1">
          <a:solidFill>
            <a:srgbClr val="FFFF00"/>
          </a:solidFill>
          <a:latin typeface="Arial" charset="0"/>
        </a:defRPr>
      </a:lvl5pPr>
      <a:lvl6pPr marL="342900" algn="l" rtl="0" eaLnBrk="0" fontAlgn="base" hangingPunct="0">
        <a:lnSpc>
          <a:spcPct val="95000"/>
        </a:lnSpc>
        <a:spcBef>
          <a:spcPct val="0"/>
        </a:spcBef>
        <a:spcAft>
          <a:spcPct val="0"/>
        </a:spcAft>
        <a:defRPr sz="3300" b="1">
          <a:solidFill>
            <a:srgbClr val="FFFF00"/>
          </a:solidFill>
          <a:latin typeface="Arial" charset="0"/>
        </a:defRPr>
      </a:lvl6pPr>
      <a:lvl7pPr marL="685800" algn="l" rtl="0" eaLnBrk="0" fontAlgn="base" hangingPunct="0">
        <a:lnSpc>
          <a:spcPct val="95000"/>
        </a:lnSpc>
        <a:spcBef>
          <a:spcPct val="0"/>
        </a:spcBef>
        <a:spcAft>
          <a:spcPct val="0"/>
        </a:spcAft>
        <a:defRPr sz="3300" b="1">
          <a:solidFill>
            <a:srgbClr val="FFFF00"/>
          </a:solidFill>
          <a:latin typeface="Arial" charset="0"/>
        </a:defRPr>
      </a:lvl7pPr>
      <a:lvl8pPr marL="1028700" algn="l" rtl="0" eaLnBrk="0" fontAlgn="base" hangingPunct="0">
        <a:lnSpc>
          <a:spcPct val="95000"/>
        </a:lnSpc>
        <a:spcBef>
          <a:spcPct val="0"/>
        </a:spcBef>
        <a:spcAft>
          <a:spcPct val="0"/>
        </a:spcAft>
        <a:defRPr sz="3300" b="1">
          <a:solidFill>
            <a:srgbClr val="FFFF00"/>
          </a:solidFill>
          <a:latin typeface="Arial" charset="0"/>
        </a:defRPr>
      </a:lvl8pPr>
      <a:lvl9pPr marL="1371600" algn="l" rtl="0" eaLnBrk="0" fontAlgn="base" hangingPunct="0">
        <a:lnSpc>
          <a:spcPct val="95000"/>
        </a:lnSpc>
        <a:spcBef>
          <a:spcPct val="0"/>
        </a:spcBef>
        <a:spcAft>
          <a:spcPct val="0"/>
        </a:spcAft>
        <a:defRPr sz="3300" b="1">
          <a:solidFill>
            <a:srgbClr val="FFFF00"/>
          </a:solidFill>
          <a:latin typeface="Arial" charset="0"/>
        </a:defRPr>
      </a:lvl9pPr>
    </p:titleStyle>
    <p:bodyStyle>
      <a:lvl1pPr marL="257175" indent="-257175" algn="l" rtl="0" eaLnBrk="0" fontAlgn="base" hangingPunct="0">
        <a:spcBef>
          <a:spcPct val="20000"/>
        </a:spcBef>
        <a:spcAft>
          <a:spcPct val="0"/>
        </a:spcAft>
        <a:buClr>
          <a:srgbClr val="FAFD00"/>
        </a:buClr>
        <a:buSzPct val="125000"/>
        <a:buChar char="•"/>
        <a:defRPr sz="2700" b="1">
          <a:solidFill>
            <a:schemeClr val="bg1"/>
          </a:solidFill>
          <a:latin typeface="+mn-lt"/>
          <a:ea typeface="+mn-ea"/>
          <a:cs typeface="+mn-cs"/>
        </a:defRPr>
      </a:lvl1pPr>
      <a:lvl2pPr marL="557213" indent="-214313" algn="l" rtl="0" eaLnBrk="0" fontAlgn="base" hangingPunct="0">
        <a:spcBef>
          <a:spcPct val="20000"/>
        </a:spcBef>
        <a:spcAft>
          <a:spcPct val="0"/>
        </a:spcAft>
        <a:buClr>
          <a:srgbClr val="FAFD00"/>
        </a:buClr>
        <a:buSzPct val="125000"/>
        <a:buChar char="•"/>
        <a:defRPr sz="2400" b="1">
          <a:solidFill>
            <a:schemeClr val="bg1"/>
          </a:solidFill>
          <a:latin typeface="+mn-lt"/>
        </a:defRPr>
      </a:lvl2pPr>
      <a:lvl3pPr marL="857250" indent="-171450" algn="l" rtl="0" eaLnBrk="0" fontAlgn="base" hangingPunct="0">
        <a:spcBef>
          <a:spcPct val="20000"/>
        </a:spcBef>
        <a:spcAft>
          <a:spcPct val="0"/>
        </a:spcAft>
        <a:buClr>
          <a:srgbClr val="FAFD00"/>
        </a:buClr>
        <a:buSzPct val="125000"/>
        <a:buChar char="•"/>
        <a:defRPr sz="2100" b="1">
          <a:solidFill>
            <a:schemeClr val="bg1"/>
          </a:solidFill>
          <a:latin typeface="+mn-lt"/>
        </a:defRPr>
      </a:lvl3pPr>
      <a:lvl4pPr marL="1200150" indent="-171450" algn="l" rtl="0" eaLnBrk="0" fontAlgn="base" hangingPunct="0">
        <a:spcBef>
          <a:spcPct val="20000"/>
        </a:spcBef>
        <a:spcAft>
          <a:spcPct val="0"/>
        </a:spcAft>
        <a:buClr>
          <a:srgbClr val="FAFD00"/>
        </a:buClr>
        <a:buSzPct val="125000"/>
        <a:buChar char="•"/>
        <a:defRPr sz="1800" b="1">
          <a:solidFill>
            <a:schemeClr val="bg1"/>
          </a:solidFill>
          <a:latin typeface="+mn-lt"/>
        </a:defRPr>
      </a:lvl4pPr>
      <a:lvl5pPr marL="15430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5pPr>
      <a:lvl6pPr marL="18859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6pPr>
      <a:lvl7pPr marL="22288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7pPr>
      <a:lvl8pPr marL="25717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8pPr>
      <a:lvl9pPr marL="29146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MODFLOW-USGS/modflow6/tree/subsiden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2217837"/>
            <a:ext cx="8244840" cy="879215"/>
          </a:xfrm>
        </p:spPr>
        <p:txBody>
          <a:bodyPr/>
          <a:lstStyle/>
          <a:p>
            <a:r>
              <a:rPr lang="en-US" sz="2700" dirty="0"/>
              <a:t>Simulating aquifer-system compaction and land subsidence with MODFLOW 6 </a:t>
            </a:r>
          </a:p>
        </p:txBody>
      </p:sp>
      <p:sp>
        <p:nvSpPr>
          <p:cNvPr id="6" name="Subtitle 5"/>
          <p:cNvSpPr>
            <a:spLocks noGrp="1"/>
          </p:cNvSpPr>
          <p:nvPr>
            <p:ph type="subTitle" idx="1"/>
          </p:nvPr>
        </p:nvSpPr>
        <p:spPr>
          <a:xfrm>
            <a:off x="457200" y="3035907"/>
            <a:ext cx="8244840" cy="1290097"/>
          </a:xfrm>
        </p:spPr>
        <p:txBody>
          <a:bodyPr/>
          <a:lstStyle/>
          <a:p>
            <a:endParaRPr lang="en-US" sz="1500" dirty="0"/>
          </a:p>
          <a:p>
            <a:endParaRPr lang="en-US" sz="1050" dirty="0"/>
          </a:p>
          <a:p>
            <a:r>
              <a:rPr lang="en-US" sz="1050" dirty="0"/>
              <a:t>MODFLOW and More 2019</a:t>
            </a:r>
          </a:p>
          <a:p>
            <a:r>
              <a:rPr lang="en-US" sz="1050" dirty="0"/>
              <a:t>MODFLOW 6 Short Course</a:t>
            </a:r>
          </a:p>
          <a:p>
            <a:r>
              <a:rPr lang="en-US" sz="1050" dirty="0"/>
              <a:t>Golden, Colorado</a:t>
            </a:r>
          </a:p>
          <a:p>
            <a:r>
              <a:rPr lang="en-US" sz="1050" dirty="0"/>
              <a:t>June 6, 2019</a:t>
            </a:r>
          </a:p>
        </p:txBody>
      </p:sp>
      <p:pic>
        <p:nvPicPr>
          <p:cNvPr id="19" name="Picture 18" descr="IMG_3783.jpg">
            <a:extLst>
              <a:ext uri="{FF2B5EF4-FFF2-40B4-BE49-F238E27FC236}">
                <a16:creationId xmlns:a16="http://schemas.microsoft.com/office/drawing/2014/main" id="{975F93A6-1F57-E44F-8E15-1A58A928F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009987"/>
          </a:xfrm>
          <a:prstGeom prst="rect">
            <a:avLst/>
          </a:prstGeom>
        </p:spPr>
      </p:pic>
    </p:spTree>
    <p:extLst>
      <p:ext uri="{BB962C8B-B14F-4D97-AF65-F5344CB8AC3E}">
        <p14:creationId xmlns:p14="http://schemas.microsoft.com/office/powerpoint/2010/main" val="3426068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A5C1-B161-3844-AD48-2567E2DB7D93}"/>
              </a:ext>
            </a:extLst>
          </p:cNvPr>
          <p:cNvSpPr>
            <a:spLocks noGrp="1"/>
          </p:cNvSpPr>
          <p:nvPr>
            <p:ph type="title"/>
          </p:nvPr>
        </p:nvSpPr>
        <p:spPr/>
        <p:txBody>
          <a:bodyPr/>
          <a:lstStyle/>
          <a:p>
            <a:r>
              <a:rPr lang="en-US" dirty="0"/>
              <a:t>Holly Site - Sneed (2008)</a:t>
            </a:r>
          </a:p>
        </p:txBody>
      </p:sp>
      <p:sp>
        <p:nvSpPr>
          <p:cNvPr id="3" name="Text Placeholder 2">
            <a:extLst>
              <a:ext uri="{FF2B5EF4-FFF2-40B4-BE49-F238E27FC236}">
                <a16:creationId xmlns:a16="http://schemas.microsoft.com/office/drawing/2014/main" id="{B5CF7902-7E05-D84E-ABE1-4022C6DCC96C}"/>
              </a:ext>
            </a:extLst>
          </p:cNvPr>
          <p:cNvSpPr>
            <a:spLocks noGrp="1"/>
          </p:cNvSpPr>
          <p:nvPr>
            <p:ph type="body" idx="1"/>
          </p:nvPr>
        </p:nvSpPr>
        <p:spPr/>
        <p:txBody>
          <a:bodyPr/>
          <a:lstStyle/>
          <a:p>
            <a:endParaRPr lang="en-US" dirty="0"/>
          </a:p>
        </p:txBody>
      </p:sp>
      <p:sp>
        <p:nvSpPr>
          <p:cNvPr id="4" name="Rectangle 3">
            <a:extLst>
              <a:ext uri="{FF2B5EF4-FFF2-40B4-BE49-F238E27FC236}">
                <a16:creationId xmlns:a16="http://schemas.microsoft.com/office/drawing/2014/main" id="{2FA660CA-ACA5-5D49-9C94-484DB3113BDC}"/>
              </a:ext>
            </a:extLst>
          </p:cNvPr>
          <p:cNvSpPr/>
          <p:nvPr/>
        </p:nvSpPr>
        <p:spPr bwMode="auto">
          <a:xfrm>
            <a:off x="0" y="4533579"/>
            <a:ext cx="1380931" cy="609921"/>
          </a:xfrm>
          <a:prstGeom prst="rect">
            <a:avLst/>
          </a:prstGeom>
          <a:solidFill>
            <a:srgbClr val="063796"/>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2917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971116-0656-1F4B-8D33-D316BE097E5E}"/>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16E720BD-1362-FA4C-BAEB-56BACC6DF59C}"/>
              </a:ext>
            </a:extLst>
          </p:cNvPr>
          <p:cNvSpPr/>
          <p:nvPr/>
        </p:nvSpPr>
        <p:spPr bwMode="auto">
          <a:xfrm>
            <a:off x="0" y="4533579"/>
            <a:ext cx="1380931" cy="609921"/>
          </a:xfrm>
          <a:prstGeom prst="rect">
            <a:avLst/>
          </a:prstGeom>
          <a:solidFill>
            <a:srgbClr val="063796"/>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184C9997-67FF-3D4A-83B5-27FF37D7AF22}"/>
              </a:ext>
            </a:extLst>
          </p:cNvPr>
          <p:cNvSpPr/>
          <p:nvPr/>
        </p:nvSpPr>
        <p:spPr bwMode="auto">
          <a:xfrm>
            <a:off x="0" y="0"/>
            <a:ext cx="3111365" cy="51435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nvGrpSpPr>
          <p:cNvPr id="13" name="Group 12">
            <a:extLst>
              <a:ext uri="{FF2B5EF4-FFF2-40B4-BE49-F238E27FC236}">
                <a16:creationId xmlns:a16="http://schemas.microsoft.com/office/drawing/2014/main" id="{32D8FE47-E75C-0D44-AD96-F55BDBC77E5B}"/>
              </a:ext>
            </a:extLst>
          </p:cNvPr>
          <p:cNvGrpSpPr/>
          <p:nvPr/>
        </p:nvGrpSpPr>
        <p:grpSpPr>
          <a:xfrm>
            <a:off x="-2405" y="229406"/>
            <a:ext cx="3108960" cy="2222097"/>
            <a:chOff x="0" y="2817391"/>
            <a:chExt cx="3108960" cy="2222097"/>
          </a:xfrm>
        </p:grpSpPr>
        <p:pic>
          <p:nvPicPr>
            <p:cNvPr id="7" name="Picture 6">
              <a:extLst>
                <a:ext uri="{FF2B5EF4-FFF2-40B4-BE49-F238E27FC236}">
                  <a16:creationId xmlns:a16="http://schemas.microsoft.com/office/drawing/2014/main" id="{906B7410-8C30-5140-9399-27F8C5CA651F}"/>
                </a:ext>
              </a:extLst>
            </p:cNvPr>
            <p:cNvPicPr>
              <a:picLocks noChangeAspect="1"/>
            </p:cNvPicPr>
            <p:nvPr/>
          </p:nvPicPr>
          <p:blipFill>
            <a:blip r:embed="rId2"/>
            <a:stretch>
              <a:fillRect/>
            </a:stretch>
          </p:blipFill>
          <p:spPr>
            <a:xfrm>
              <a:off x="0" y="2817391"/>
              <a:ext cx="3108960" cy="2222097"/>
            </a:xfrm>
            <a:prstGeom prst="rect">
              <a:avLst/>
            </a:prstGeom>
          </p:spPr>
        </p:pic>
        <p:sp>
          <p:nvSpPr>
            <p:cNvPr id="9" name="Rectangle 8">
              <a:extLst>
                <a:ext uri="{FF2B5EF4-FFF2-40B4-BE49-F238E27FC236}">
                  <a16:creationId xmlns:a16="http://schemas.microsoft.com/office/drawing/2014/main" id="{45F69998-E4F8-614F-A32F-27F8C808A5B1}"/>
                </a:ext>
              </a:extLst>
            </p:cNvPr>
            <p:cNvSpPr/>
            <p:nvPr/>
          </p:nvSpPr>
          <p:spPr bwMode="auto">
            <a:xfrm>
              <a:off x="0" y="2817392"/>
              <a:ext cx="2052735" cy="28037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pic>
        <p:nvPicPr>
          <p:cNvPr id="5" name="Picture 4">
            <a:extLst>
              <a:ext uri="{FF2B5EF4-FFF2-40B4-BE49-F238E27FC236}">
                <a16:creationId xmlns:a16="http://schemas.microsoft.com/office/drawing/2014/main" id="{C36780D5-2F98-304A-9425-DF4E89085347}"/>
              </a:ext>
            </a:extLst>
          </p:cNvPr>
          <p:cNvPicPr>
            <a:picLocks noChangeAspect="1"/>
          </p:cNvPicPr>
          <p:nvPr/>
        </p:nvPicPr>
        <p:blipFill>
          <a:blip r:embed="rId3"/>
          <a:stretch>
            <a:fillRect/>
          </a:stretch>
        </p:blipFill>
        <p:spPr>
          <a:xfrm>
            <a:off x="-2405" y="2680909"/>
            <a:ext cx="3111365" cy="2287769"/>
          </a:xfrm>
          <a:prstGeom prst="rect">
            <a:avLst/>
          </a:prstGeom>
        </p:spPr>
      </p:pic>
      <p:sp>
        <p:nvSpPr>
          <p:cNvPr id="16" name="TextBox 15">
            <a:extLst>
              <a:ext uri="{FF2B5EF4-FFF2-40B4-BE49-F238E27FC236}">
                <a16:creationId xmlns:a16="http://schemas.microsoft.com/office/drawing/2014/main" id="{E4C9A4DD-97C4-3A46-9B9E-05437A1D927A}"/>
              </a:ext>
            </a:extLst>
          </p:cNvPr>
          <p:cNvSpPr txBox="1"/>
          <p:nvPr/>
        </p:nvSpPr>
        <p:spPr>
          <a:xfrm>
            <a:off x="2363840" y="2343782"/>
            <a:ext cx="804298" cy="215444"/>
          </a:xfrm>
          <a:prstGeom prst="rect">
            <a:avLst/>
          </a:prstGeom>
          <a:noFill/>
        </p:spPr>
        <p:txBody>
          <a:bodyPr wrap="square" rtlCol="0">
            <a:spAutoFit/>
          </a:bodyPr>
          <a:lstStyle/>
          <a:p>
            <a:pPr algn="r"/>
            <a:r>
              <a:rPr lang="en-US" sz="800" i="1" dirty="0"/>
              <a:t>Sneed (2008)</a:t>
            </a:r>
          </a:p>
        </p:txBody>
      </p:sp>
      <p:sp>
        <p:nvSpPr>
          <p:cNvPr id="17" name="TextBox 16">
            <a:extLst>
              <a:ext uri="{FF2B5EF4-FFF2-40B4-BE49-F238E27FC236}">
                <a16:creationId xmlns:a16="http://schemas.microsoft.com/office/drawing/2014/main" id="{1C8E1AA9-C053-A84A-95BB-B2ED0B50248C}"/>
              </a:ext>
            </a:extLst>
          </p:cNvPr>
          <p:cNvSpPr txBox="1"/>
          <p:nvPr/>
        </p:nvSpPr>
        <p:spPr>
          <a:xfrm>
            <a:off x="2363840" y="4907745"/>
            <a:ext cx="804298" cy="215444"/>
          </a:xfrm>
          <a:prstGeom prst="rect">
            <a:avLst/>
          </a:prstGeom>
          <a:noFill/>
        </p:spPr>
        <p:txBody>
          <a:bodyPr wrap="square" rtlCol="0">
            <a:spAutoFit/>
          </a:bodyPr>
          <a:lstStyle/>
          <a:p>
            <a:pPr algn="r"/>
            <a:r>
              <a:rPr lang="en-US" sz="800" i="1" dirty="0"/>
              <a:t>Sneed (2008)</a:t>
            </a:r>
          </a:p>
        </p:txBody>
      </p:sp>
      <p:sp>
        <p:nvSpPr>
          <p:cNvPr id="18" name="TextBox 17">
            <a:extLst>
              <a:ext uri="{FF2B5EF4-FFF2-40B4-BE49-F238E27FC236}">
                <a16:creationId xmlns:a16="http://schemas.microsoft.com/office/drawing/2014/main" id="{CB1CD2EB-4E94-5349-8AD5-17DB5A80B1BD}"/>
              </a:ext>
            </a:extLst>
          </p:cNvPr>
          <p:cNvSpPr txBox="1"/>
          <p:nvPr/>
        </p:nvSpPr>
        <p:spPr>
          <a:xfrm>
            <a:off x="3563756" y="229407"/>
            <a:ext cx="5119871" cy="4647426"/>
          </a:xfrm>
          <a:prstGeom prst="rect">
            <a:avLst/>
          </a:prstGeom>
          <a:noFill/>
        </p:spPr>
        <p:txBody>
          <a:bodyPr wrap="square" rtlCol="0">
            <a:spAutoFit/>
          </a:bodyPr>
          <a:lstStyle/>
          <a:p>
            <a:pPr marL="230188" indent="-230188">
              <a:spcAft>
                <a:spcPts val="600"/>
              </a:spcAft>
              <a:buFont typeface="Arial" panose="020B0604020202020204" pitchFamily="34" charset="0"/>
              <a:buChar char="•"/>
            </a:pPr>
            <a:r>
              <a:rPr lang="en-US" sz="1600" dirty="0">
                <a:solidFill>
                  <a:srgbClr val="FFFF00"/>
                </a:solidFill>
              </a:rPr>
              <a:t>One-dimensional column problem simulating extensometer observations</a:t>
            </a:r>
          </a:p>
          <a:p>
            <a:pPr marL="230188" indent="-230188">
              <a:spcAft>
                <a:spcPts val="600"/>
              </a:spcAft>
              <a:buFont typeface="Arial" panose="020B0604020202020204" pitchFamily="34" charset="0"/>
              <a:buChar char="•"/>
            </a:pPr>
            <a:r>
              <a:rPr lang="en-US" sz="1600" dirty="0">
                <a:solidFill>
                  <a:srgbClr val="FFFF00"/>
                </a:solidFill>
              </a:rPr>
              <a:t>Sneed (2008) model used head-based formulation (SUB package)</a:t>
            </a:r>
          </a:p>
          <a:p>
            <a:pPr marL="230188" indent="-230188">
              <a:spcAft>
                <a:spcPts val="600"/>
              </a:spcAft>
              <a:buFont typeface="Arial" panose="020B0604020202020204" pitchFamily="34" charset="0"/>
              <a:buChar char="•"/>
            </a:pPr>
            <a:r>
              <a:rPr lang="en-US" sz="1600" dirty="0">
                <a:solidFill>
                  <a:srgbClr val="FFFF00"/>
                </a:solidFill>
              </a:rPr>
              <a:t>Combination of no-delay and delay interbeds</a:t>
            </a:r>
          </a:p>
          <a:p>
            <a:pPr marL="230188" indent="-230188">
              <a:spcAft>
                <a:spcPts val="600"/>
              </a:spcAft>
              <a:buFont typeface="Arial" panose="020B0604020202020204" pitchFamily="34" charset="0"/>
              <a:buChar char="•"/>
            </a:pPr>
            <a:r>
              <a:rPr lang="en-US" sz="1600" dirty="0">
                <a:solidFill>
                  <a:srgbClr val="FFFF00"/>
                </a:solidFill>
              </a:rPr>
              <a:t>Elastic compressibility of coarse-grained materials and water compressibility simulated</a:t>
            </a:r>
          </a:p>
          <a:p>
            <a:pPr marL="230188" indent="-230188">
              <a:spcAft>
                <a:spcPts val="600"/>
              </a:spcAft>
              <a:buFont typeface="Arial" panose="020B0604020202020204" pitchFamily="34" charset="0"/>
              <a:buChar char="•"/>
            </a:pPr>
            <a:r>
              <a:rPr lang="en-US" sz="1600" dirty="0">
                <a:solidFill>
                  <a:srgbClr val="FFFF00"/>
                </a:solidFill>
              </a:rPr>
              <a:t>Specified water-levels used to simulate historic water-level changes</a:t>
            </a:r>
          </a:p>
          <a:p>
            <a:pPr marL="230188" indent="-230188">
              <a:spcAft>
                <a:spcPts val="600"/>
              </a:spcAft>
              <a:buFont typeface="Arial" panose="020B0604020202020204" pitchFamily="34" charset="0"/>
              <a:buChar char="•"/>
            </a:pPr>
            <a:r>
              <a:rPr lang="en-US" sz="1600" dirty="0">
                <a:solidFill>
                  <a:srgbClr val="FFFF00"/>
                </a:solidFill>
              </a:rPr>
              <a:t>Calibrated using PEST++</a:t>
            </a:r>
          </a:p>
          <a:p>
            <a:pPr marL="685800" lvl="1" indent="-228600">
              <a:spcAft>
                <a:spcPts val="600"/>
              </a:spcAft>
              <a:buFont typeface="Arial" panose="020B0604020202020204" pitchFamily="34" charset="0"/>
              <a:buChar char="•"/>
            </a:pPr>
            <a:r>
              <a:rPr lang="en-US" sz="1600" dirty="0">
                <a:solidFill>
                  <a:srgbClr val="FFFF00"/>
                </a:solidFill>
              </a:rPr>
              <a:t>Calibrated to simulated compaction from head-based results</a:t>
            </a:r>
          </a:p>
          <a:p>
            <a:pPr marL="685800" lvl="1" indent="-228600">
              <a:spcAft>
                <a:spcPts val="600"/>
              </a:spcAft>
              <a:buFont typeface="Arial" panose="020B0604020202020204" pitchFamily="34" charset="0"/>
              <a:buChar char="•"/>
            </a:pPr>
            <a:r>
              <a:rPr lang="en-US" sz="1600" dirty="0">
                <a:solidFill>
                  <a:srgbClr val="FFFF00"/>
                </a:solidFill>
              </a:rPr>
              <a:t>Calibrated inelastic specific storage with tied elastic specific storage and original multiplier </a:t>
            </a:r>
          </a:p>
          <a:p>
            <a:pPr marL="685800" lvl="1" indent="-228600">
              <a:spcAft>
                <a:spcPts val="600"/>
              </a:spcAft>
              <a:buFont typeface="Arial" panose="020B0604020202020204" pitchFamily="34" charset="0"/>
              <a:buChar char="•"/>
            </a:pPr>
            <a:r>
              <a:rPr lang="en-US" sz="1600" dirty="0">
                <a:solidFill>
                  <a:srgbClr val="FFFF00"/>
                </a:solidFill>
              </a:rPr>
              <a:t>Coarse-grained elastic specific storage insensitive</a:t>
            </a:r>
          </a:p>
        </p:txBody>
      </p:sp>
    </p:spTree>
    <p:extLst>
      <p:ext uri="{BB962C8B-B14F-4D97-AF65-F5344CB8AC3E}">
        <p14:creationId xmlns:p14="http://schemas.microsoft.com/office/powerpoint/2010/main" val="4207175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971116-0656-1F4B-8D33-D316BE097E5E}"/>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16E720BD-1362-FA4C-BAEB-56BACC6DF59C}"/>
              </a:ext>
            </a:extLst>
          </p:cNvPr>
          <p:cNvSpPr/>
          <p:nvPr/>
        </p:nvSpPr>
        <p:spPr bwMode="auto">
          <a:xfrm>
            <a:off x="0" y="4533579"/>
            <a:ext cx="1380931" cy="609921"/>
          </a:xfrm>
          <a:prstGeom prst="rect">
            <a:avLst/>
          </a:prstGeom>
          <a:solidFill>
            <a:srgbClr val="063796"/>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nvGrpSpPr>
          <p:cNvPr id="10" name="Group 9">
            <a:extLst>
              <a:ext uri="{FF2B5EF4-FFF2-40B4-BE49-F238E27FC236}">
                <a16:creationId xmlns:a16="http://schemas.microsoft.com/office/drawing/2014/main" id="{05A7816E-E265-7741-B6A1-8F49C2F567E5}"/>
              </a:ext>
            </a:extLst>
          </p:cNvPr>
          <p:cNvGrpSpPr/>
          <p:nvPr/>
        </p:nvGrpSpPr>
        <p:grpSpPr>
          <a:xfrm>
            <a:off x="168664" y="450521"/>
            <a:ext cx="8806673" cy="4242458"/>
            <a:chOff x="121305" y="377671"/>
            <a:chExt cx="8806673" cy="4242458"/>
          </a:xfrm>
        </p:grpSpPr>
        <p:pic>
          <p:nvPicPr>
            <p:cNvPr id="3" name="Picture 2">
              <a:extLst>
                <a:ext uri="{FF2B5EF4-FFF2-40B4-BE49-F238E27FC236}">
                  <a16:creationId xmlns:a16="http://schemas.microsoft.com/office/drawing/2014/main" id="{3DA6CAF1-F9F8-C247-8566-B353DCF40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826" y="377671"/>
              <a:ext cx="3712151" cy="2121229"/>
            </a:xfrm>
            <a:prstGeom prst="rect">
              <a:avLst/>
            </a:prstGeom>
            <a:solidFill>
              <a:schemeClr val="bg1"/>
            </a:solidFill>
          </p:spPr>
        </p:pic>
        <p:pic>
          <p:nvPicPr>
            <p:cNvPr id="5" name="Picture 4">
              <a:extLst>
                <a:ext uri="{FF2B5EF4-FFF2-40B4-BE49-F238E27FC236}">
                  <a16:creationId xmlns:a16="http://schemas.microsoft.com/office/drawing/2014/main" id="{DA07B23E-7185-DC4F-BA5B-32B9A7713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827" y="2498900"/>
              <a:ext cx="3712151" cy="2121229"/>
            </a:xfrm>
            <a:prstGeom prst="rect">
              <a:avLst/>
            </a:prstGeom>
            <a:solidFill>
              <a:schemeClr val="bg1"/>
            </a:solidFill>
          </p:spPr>
        </p:pic>
        <p:pic>
          <p:nvPicPr>
            <p:cNvPr id="9" name="Picture 8">
              <a:extLst>
                <a:ext uri="{FF2B5EF4-FFF2-40B4-BE49-F238E27FC236}">
                  <a16:creationId xmlns:a16="http://schemas.microsoft.com/office/drawing/2014/main" id="{2281DB93-1643-5040-8D93-ED0755A0B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05" y="377671"/>
              <a:ext cx="4973216" cy="4242458"/>
            </a:xfrm>
            <a:prstGeom prst="rect">
              <a:avLst/>
            </a:prstGeom>
            <a:solidFill>
              <a:schemeClr val="bg1"/>
            </a:solidFill>
          </p:spPr>
        </p:pic>
      </p:grpSp>
    </p:spTree>
    <p:extLst>
      <p:ext uri="{BB962C8B-B14F-4D97-AF65-F5344CB8AC3E}">
        <p14:creationId xmlns:p14="http://schemas.microsoft.com/office/powerpoint/2010/main" val="1931426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971116-0656-1F4B-8D33-D316BE097E5E}"/>
              </a:ext>
            </a:extLst>
          </p:cNvPr>
          <p:cNvSpPr>
            <a:spLocks noGrp="1"/>
          </p:cNvSpPr>
          <p:nvPr>
            <p:ph type="title"/>
          </p:nvPr>
        </p:nvSpPr>
        <p:spPr/>
        <p:txBody>
          <a:bodyPr/>
          <a:lstStyle/>
          <a:p>
            <a:endParaRPr lang="en-US" dirty="0"/>
          </a:p>
        </p:txBody>
      </p:sp>
      <p:sp>
        <p:nvSpPr>
          <p:cNvPr id="8" name="Rectangle 7">
            <a:extLst>
              <a:ext uri="{FF2B5EF4-FFF2-40B4-BE49-F238E27FC236}">
                <a16:creationId xmlns:a16="http://schemas.microsoft.com/office/drawing/2014/main" id="{16E720BD-1362-FA4C-BAEB-56BACC6DF59C}"/>
              </a:ext>
            </a:extLst>
          </p:cNvPr>
          <p:cNvSpPr/>
          <p:nvPr/>
        </p:nvSpPr>
        <p:spPr bwMode="auto">
          <a:xfrm>
            <a:off x="0" y="4533579"/>
            <a:ext cx="1380931" cy="609921"/>
          </a:xfrm>
          <a:prstGeom prst="rect">
            <a:avLst/>
          </a:prstGeom>
          <a:solidFill>
            <a:srgbClr val="063796"/>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pic>
        <p:nvPicPr>
          <p:cNvPr id="9" name="Picture 8">
            <a:extLst>
              <a:ext uri="{FF2B5EF4-FFF2-40B4-BE49-F238E27FC236}">
                <a16:creationId xmlns:a16="http://schemas.microsoft.com/office/drawing/2014/main" id="{D6702A48-A384-FF42-8E0D-CE0C0718D99F}"/>
              </a:ext>
            </a:extLst>
          </p:cNvPr>
          <p:cNvPicPr>
            <a:picLocks noChangeAspect="1"/>
          </p:cNvPicPr>
          <p:nvPr/>
        </p:nvPicPr>
        <p:blipFill rotWithShape="1">
          <a:blip r:embed="rId2">
            <a:extLst>
              <a:ext uri="{28A0092B-C50C-407E-A947-70E740481C1C}">
                <a14:useLocalDpi xmlns:a14="http://schemas.microsoft.com/office/drawing/2010/main" val="0"/>
              </a:ext>
            </a:extLst>
          </a:blip>
          <a:srcRect l="11058" t="14331" r="6368" b="55608"/>
          <a:stretch/>
        </p:blipFill>
        <p:spPr>
          <a:xfrm>
            <a:off x="4650433" y="377671"/>
            <a:ext cx="4366727" cy="2057211"/>
          </a:xfrm>
          <a:prstGeom prst="rect">
            <a:avLst/>
          </a:prstGeom>
          <a:solidFill>
            <a:schemeClr val="bg1"/>
          </a:solidFill>
        </p:spPr>
      </p:pic>
      <p:pic>
        <p:nvPicPr>
          <p:cNvPr id="10" name="Picture 9">
            <a:extLst>
              <a:ext uri="{FF2B5EF4-FFF2-40B4-BE49-F238E27FC236}">
                <a16:creationId xmlns:a16="http://schemas.microsoft.com/office/drawing/2014/main" id="{84ABACA2-61AA-0342-AE92-5F7FE6B6DAC1}"/>
              </a:ext>
            </a:extLst>
          </p:cNvPr>
          <p:cNvPicPr>
            <a:picLocks noChangeAspect="1"/>
          </p:cNvPicPr>
          <p:nvPr/>
        </p:nvPicPr>
        <p:blipFill rotWithShape="1">
          <a:blip r:embed="rId2">
            <a:extLst>
              <a:ext uri="{28A0092B-C50C-407E-A947-70E740481C1C}">
                <a14:useLocalDpi xmlns:a14="http://schemas.microsoft.com/office/drawing/2010/main" val="0"/>
              </a:ext>
            </a:extLst>
          </a:blip>
          <a:srcRect l="10882" t="55503" r="6543" b="13651"/>
          <a:stretch/>
        </p:blipFill>
        <p:spPr>
          <a:xfrm>
            <a:off x="4650433" y="2696150"/>
            <a:ext cx="4366727" cy="2110956"/>
          </a:xfrm>
          <a:prstGeom prst="rect">
            <a:avLst/>
          </a:prstGeom>
          <a:solidFill>
            <a:schemeClr val="bg1"/>
          </a:solidFill>
        </p:spPr>
      </p:pic>
      <p:pic>
        <p:nvPicPr>
          <p:cNvPr id="11" name="Picture 10">
            <a:extLst>
              <a:ext uri="{FF2B5EF4-FFF2-40B4-BE49-F238E27FC236}">
                <a16:creationId xmlns:a16="http://schemas.microsoft.com/office/drawing/2014/main" id="{30E08CB7-4F58-6D4A-95F2-6734695DA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08" y="1406276"/>
            <a:ext cx="4353605" cy="2487774"/>
          </a:xfrm>
          <a:prstGeom prst="rect">
            <a:avLst/>
          </a:prstGeom>
          <a:solidFill>
            <a:schemeClr val="bg1"/>
          </a:solidFill>
        </p:spPr>
      </p:pic>
      <p:sp>
        <p:nvSpPr>
          <p:cNvPr id="2" name="Rectangle 1">
            <a:extLst>
              <a:ext uri="{FF2B5EF4-FFF2-40B4-BE49-F238E27FC236}">
                <a16:creationId xmlns:a16="http://schemas.microsoft.com/office/drawing/2014/main" id="{4031429F-A62C-514A-B201-5145C19DB2B5}"/>
              </a:ext>
            </a:extLst>
          </p:cNvPr>
          <p:cNvSpPr/>
          <p:nvPr/>
        </p:nvSpPr>
        <p:spPr bwMode="auto">
          <a:xfrm>
            <a:off x="5842861" y="1030637"/>
            <a:ext cx="1301858" cy="127861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1F3139D5-9552-AF4D-BDF8-A90BDA1607BC}"/>
              </a:ext>
            </a:extLst>
          </p:cNvPr>
          <p:cNvSpPr/>
          <p:nvPr/>
        </p:nvSpPr>
        <p:spPr bwMode="auto">
          <a:xfrm>
            <a:off x="5842861" y="3375631"/>
            <a:ext cx="1301858" cy="127861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06030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971116-0656-1F4B-8D33-D316BE097E5E}"/>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16E720BD-1362-FA4C-BAEB-56BACC6DF59C}"/>
              </a:ext>
            </a:extLst>
          </p:cNvPr>
          <p:cNvSpPr/>
          <p:nvPr/>
        </p:nvSpPr>
        <p:spPr bwMode="auto">
          <a:xfrm>
            <a:off x="0" y="4533579"/>
            <a:ext cx="1380931" cy="609921"/>
          </a:xfrm>
          <a:prstGeom prst="rect">
            <a:avLst/>
          </a:prstGeom>
          <a:solidFill>
            <a:srgbClr val="063796"/>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pic>
        <p:nvPicPr>
          <p:cNvPr id="3" name="Picture 2">
            <a:extLst>
              <a:ext uri="{FF2B5EF4-FFF2-40B4-BE49-F238E27FC236}">
                <a16:creationId xmlns:a16="http://schemas.microsoft.com/office/drawing/2014/main" id="{61B7E514-6F55-4445-84F9-F9FD090ED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266539"/>
            <a:ext cx="9144000" cy="4572000"/>
          </a:xfrm>
          <a:prstGeom prst="rect">
            <a:avLst/>
          </a:prstGeom>
          <a:solidFill>
            <a:schemeClr val="bg1"/>
          </a:solidFill>
        </p:spPr>
      </p:pic>
    </p:spTree>
    <p:extLst>
      <p:ext uri="{BB962C8B-B14F-4D97-AF65-F5344CB8AC3E}">
        <p14:creationId xmlns:p14="http://schemas.microsoft.com/office/powerpoint/2010/main" val="370202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EA1E-B7DE-DA44-AB74-EE3A253E8B6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CCEBC09-FA4E-1249-91D6-B1BDED0E105B}"/>
              </a:ext>
            </a:extLst>
          </p:cNvPr>
          <p:cNvSpPr>
            <a:spLocks noGrp="1"/>
          </p:cNvSpPr>
          <p:nvPr>
            <p:ph idx="1"/>
          </p:nvPr>
        </p:nvSpPr>
        <p:spPr>
          <a:xfrm>
            <a:off x="454026" y="949879"/>
            <a:ext cx="8229600" cy="3475310"/>
          </a:xfrm>
        </p:spPr>
        <p:txBody>
          <a:bodyPr/>
          <a:lstStyle/>
          <a:p>
            <a:pPr>
              <a:spcBef>
                <a:spcPts val="0"/>
              </a:spcBef>
              <a:spcAft>
                <a:spcPts val="1200"/>
              </a:spcAft>
            </a:pPr>
            <a:r>
              <a:rPr lang="en-US" sz="1600" dirty="0"/>
              <a:t>Can be used with all MODFLOW 6 of discretization types</a:t>
            </a:r>
          </a:p>
          <a:p>
            <a:pPr>
              <a:spcBef>
                <a:spcPts val="0"/>
              </a:spcBef>
              <a:spcAft>
                <a:spcPts val="1200"/>
              </a:spcAft>
            </a:pPr>
            <a:r>
              <a:rPr lang="en-US" sz="1600" dirty="0"/>
              <a:t>Complete storage formulation implemented in the CSUB package</a:t>
            </a:r>
          </a:p>
          <a:p>
            <a:pPr>
              <a:spcBef>
                <a:spcPts val="0"/>
              </a:spcBef>
              <a:spcAft>
                <a:spcPts val="1200"/>
              </a:spcAft>
            </a:pPr>
            <a:r>
              <a:rPr lang="en-US" sz="1600" dirty="0"/>
              <a:t>Subsidence package simulates storage changes from coarse and fine grained (interbeds) sediments and water compressibility</a:t>
            </a:r>
          </a:p>
          <a:p>
            <a:pPr>
              <a:spcBef>
                <a:spcPts val="0"/>
              </a:spcBef>
              <a:spcAft>
                <a:spcPts val="1200"/>
              </a:spcAft>
            </a:pPr>
            <a:r>
              <a:rPr lang="en-US" sz="1600" dirty="0"/>
              <a:t>Facilitates calibration of storage properties using </a:t>
            </a:r>
            <a:r>
              <a:rPr lang="en-US" sz="1600" dirty="0" err="1"/>
              <a:t>InSAR</a:t>
            </a:r>
            <a:r>
              <a:rPr lang="en-US" sz="1600" dirty="0"/>
              <a:t> data in areas that do not experience inelastic compaction</a:t>
            </a:r>
          </a:p>
          <a:p>
            <a:pPr>
              <a:spcBef>
                <a:spcPts val="0"/>
              </a:spcBef>
              <a:spcAft>
                <a:spcPts val="1200"/>
              </a:spcAft>
            </a:pPr>
            <a:r>
              <a:rPr lang="en-US" sz="1600" dirty="0"/>
              <a:t>Effective stress and head formulations are available</a:t>
            </a:r>
          </a:p>
          <a:p>
            <a:pPr>
              <a:spcBef>
                <a:spcPts val="0"/>
              </a:spcBef>
              <a:spcAft>
                <a:spcPts val="1200"/>
              </a:spcAft>
            </a:pPr>
            <a:r>
              <a:rPr lang="en-US" sz="1600" dirty="0"/>
              <a:t>Systems of interbeds can be simulated as no-delay and delay beds</a:t>
            </a:r>
          </a:p>
          <a:p>
            <a:pPr>
              <a:spcBef>
                <a:spcPts val="0"/>
              </a:spcBef>
              <a:spcAft>
                <a:spcPts val="1200"/>
              </a:spcAft>
            </a:pPr>
            <a:r>
              <a:rPr lang="en-US" sz="1600" dirty="0"/>
              <a:t>Open development – development version of CSUB package available at: </a:t>
            </a:r>
            <a:r>
              <a:rPr lang="en-US" sz="1600" dirty="0">
                <a:hlinkClick r:id="rId2"/>
              </a:rPr>
              <a:t>https://github.com/MODFLOW-USGS/modflow6/tree/subsidence</a:t>
            </a:r>
            <a:endParaRPr lang="en-US" sz="1600" dirty="0"/>
          </a:p>
        </p:txBody>
      </p:sp>
    </p:spTree>
    <p:extLst>
      <p:ext uri="{BB962C8B-B14F-4D97-AF65-F5344CB8AC3E}">
        <p14:creationId xmlns:p14="http://schemas.microsoft.com/office/powerpoint/2010/main" val="2853771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1902-3E5F-AC4D-9014-A1DF7CAE915F}"/>
              </a:ext>
            </a:extLst>
          </p:cNvPr>
          <p:cNvSpPr>
            <a:spLocks noGrp="1"/>
          </p:cNvSpPr>
          <p:nvPr>
            <p:ph type="title"/>
          </p:nvPr>
        </p:nvSpPr>
        <p:spPr/>
        <p:txBody>
          <a:bodyPr/>
          <a:lstStyle/>
          <a:p>
            <a:r>
              <a:rPr lang="en-US" dirty="0"/>
              <a:t>Previous subsidence package versions</a:t>
            </a:r>
          </a:p>
        </p:txBody>
      </p:sp>
      <p:grpSp>
        <p:nvGrpSpPr>
          <p:cNvPr id="13" name="Group 12">
            <a:extLst>
              <a:ext uri="{FF2B5EF4-FFF2-40B4-BE49-F238E27FC236}">
                <a16:creationId xmlns:a16="http://schemas.microsoft.com/office/drawing/2014/main" id="{0E07AFDA-87D4-2B4F-88CE-0C937BF6C22A}"/>
              </a:ext>
            </a:extLst>
          </p:cNvPr>
          <p:cNvGrpSpPr/>
          <p:nvPr/>
        </p:nvGrpSpPr>
        <p:grpSpPr>
          <a:xfrm>
            <a:off x="382462" y="1118928"/>
            <a:ext cx="8408740" cy="3304135"/>
            <a:chOff x="382462" y="1118928"/>
            <a:chExt cx="8408740" cy="3304135"/>
          </a:xfrm>
        </p:grpSpPr>
        <p:pic>
          <p:nvPicPr>
            <p:cNvPr id="5" name="Picture 4">
              <a:extLst>
                <a:ext uri="{FF2B5EF4-FFF2-40B4-BE49-F238E27FC236}">
                  <a16:creationId xmlns:a16="http://schemas.microsoft.com/office/drawing/2014/main" id="{02ABAEF1-CFB5-3E4D-A79F-1C8EA03A1617}"/>
                </a:ext>
              </a:extLst>
            </p:cNvPr>
            <p:cNvPicPr>
              <a:picLocks noChangeAspect="1"/>
            </p:cNvPicPr>
            <p:nvPr/>
          </p:nvPicPr>
          <p:blipFill>
            <a:blip r:embed="rId2"/>
            <a:stretch>
              <a:fillRect/>
            </a:stretch>
          </p:blipFill>
          <p:spPr>
            <a:xfrm>
              <a:off x="3307395" y="1118929"/>
              <a:ext cx="2558157" cy="3304134"/>
            </a:xfrm>
            <a:prstGeom prst="rect">
              <a:avLst/>
            </a:prstGeom>
            <a:ln w="25400">
              <a:solidFill>
                <a:srgbClr val="FF0000"/>
              </a:solidFill>
            </a:ln>
          </p:spPr>
        </p:pic>
        <p:pic>
          <p:nvPicPr>
            <p:cNvPr id="6" name="Picture 5">
              <a:extLst>
                <a:ext uri="{FF2B5EF4-FFF2-40B4-BE49-F238E27FC236}">
                  <a16:creationId xmlns:a16="http://schemas.microsoft.com/office/drawing/2014/main" id="{330D9CD4-6C3C-4C48-BB7A-3AC14AA3AFBA}"/>
                </a:ext>
              </a:extLst>
            </p:cNvPr>
            <p:cNvPicPr>
              <a:picLocks noChangeAspect="1"/>
            </p:cNvPicPr>
            <p:nvPr/>
          </p:nvPicPr>
          <p:blipFill>
            <a:blip r:embed="rId3"/>
            <a:stretch>
              <a:fillRect/>
            </a:stretch>
          </p:blipFill>
          <p:spPr>
            <a:xfrm>
              <a:off x="6231045" y="1118928"/>
              <a:ext cx="2560157" cy="3304134"/>
            </a:xfrm>
            <a:prstGeom prst="rect">
              <a:avLst/>
            </a:prstGeom>
            <a:ln w="25400">
              <a:solidFill>
                <a:srgbClr val="FF0000"/>
              </a:solidFill>
            </a:ln>
          </p:spPr>
        </p:pic>
        <p:pic>
          <p:nvPicPr>
            <p:cNvPr id="12" name="Picture 11">
              <a:extLst>
                <a:ext uri="{FF2B5EF4-FFF2-40B4-BE49-F238E27FC236}">
                  <a16:creationId xmlns:a16="http://schemas.microsoft.com/office/drawing/2014/main" id="{0ACBDF6A-4E1F-3248-B983-75C77910741F}"/>
                </a:ext>
              </a:extLst>
            </p:cNvPr>
            <p:cNvPicPr>
              <a:picLocks noChangeAspect="1"/>
            </p:cNvPicPr>
            <p:nvPr/>
          </p:nvPicPr>
          <p:blipFill>
            <a:blip r:embed="rId4"/>
            <a:stretch>
              <a:fillRect/>
            </a:stretch>
          </p:blipFill>
          <p:spPr>
            <a:xfrm>
              <a:off x="382462" y="1118928"/>
              <a:ext cx="2559439" cy="3304134"/>
            </a:xfrm>
            <a:prstGeom prst="rect">
              <a:avLst/>
            </a:prstGeom>
            <a:ln w="25400">
              <a:solidFill>
                <a:srgbClr val="FF0000"/>
              </a:solidFill>
            </a:ln>
          </p:spPr>
        </p:pic>
      </p:grpSp>
    </p:spTree>
    <p:extLst>
      <p:ext uri="{BB962C8B-B14F-4D97-AF65-F5344CB8AC3E}">
        <p14:creationId xmlns:p14="http://schemas.microsoft.com/office/powerpoint/2010/main" val="2064818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AFAC-E0C0-C84E-AC3A-7F749D47ED23}"/>
              </a:ext>
            </a:extLst>
          </p:cNvPr>
          <p:cNvSpPr>
            <a:spLocks noGrp="1"/>
          </p:cNvSpPr>
          <p:nvPr>
            <p:ph type="title"/>
          </p:nvPr>
        </p:nvSpPr>
        <p:spPr/>
        <p:txBody>
          <a:bodyPr/>
          <a:lstStyle/>
          <a:p>
            <a:r>
              <a:rPr lang="en-US" dirty="0"/>
              <a:t>Previous subsidence package versions</a:t>
            </a:r>
          </a:p>
        </p:txBody>
      </p:sp>
      <p:sp>
        <p:nvSpPr>
          <p:cNvPr id="3" name="Content Placeholder 2">
            <a:extLst>
              <a:ext uri="{FF2B5EF4-FFF2-40B4-BE49-F238E27FC236}">
                <a16:creationId xmlns:a16="http://schemas.microsoft.com/office/drawing/2014/main" id="{6AB1FB41-A164-3B4F-AAEE-271F7C266C91}"/>
              </a:ext>
            </a:extLst>
          </p:cNvPr>
          <p:cNvSpPr>
            <a:spLocks noGrp="1"/>
          </p:cNvSpPr>
          <p:nvPr>
            <p:ph sz="half" idx="1"/>
          </p:nvPr>
        </p:nvSpPr>
        <p:spPr>
          <a:xfrm>
            <a:off x="457201" y="949879"/>
            <a:ext cx="4038600" cy="2868991"/>
          </a:xfrm>
        </p:spPr>
        <p:txBody>
          <a:bodyPr/>
          <a:lstStyle/>
          <a:p>
            <a:pPr marL="0" indent="0">
              <a:buNone/>
            </a:pPr>
            <a:r>
              <a:rPr lang="en-US" u="sng" dirty="0"/>
              <a:t>Subsidence and aquifer-system compaction</a:t>
            </a:r>
            <a:r>
              <a:rPr lang="en-US" dirty="0"/>
              <a:t> (SUB)</a:t>
            </a:r>
            <a:br>
              <a:rPr lang="en-US" dirty="0"/>
            </a:br>
            <a:endParaRPr lang="en-US" dirty="0"/>
          </a:p>
          <a:p>
            <a:r>
              <a:rPr lang="en-US" dirty="0"/>
              <a:t>Head formulation</a:t>
            </a:r>
          </a:p>
          <a:p>
            <a:r>
              <a:rPr lang="en-US" dirty="0"/>
              <a:t>Delay and no-delay interbeds</a:t>
            </a:r>
          </a:p>
          <a:p>
            <a:r>
              <a:rPr lang="en-US" dirty="0"/>
              <a:t>Specific storage (delay) and </a:t>
            </a:r>
            <a:r>
              <a:rPr lang="en-US" dirty="0" err="1"/>
              <a:t>storativity</a:t>
            </a:r>
            <a:r>
              <a:rPr lang="en-US" dirty="0"/>
              <a:t> (no-delay)</a:t>
            </a:r>
          </a:p>
        </p:txBody>
      </p:sp>
      <p:sp>
        <p:nvSpPr>
          <p:cNvPr id="4" name="Content Placeholder 3">
            <a:extLst>
              <a:ext uri="{FF2B5EF4-FFF2-40B4-BE49-F238E27FC236}">
                <a16:creationId xmlns:a16="http://schemas.microsoft.com/office/drawing/2014/main" id="{79C0F226-D93F-F147-B3DE-64D6F0077B7B}"/>
              </a:ext>
            </a:extLst>
          </p:cNvPr>
          <p:cNvSpPr>
            <a:spLocks noGrp="1"/>
          </p:cNvSpPr>
          <p:nvPr>
            <p:ph sz="half" idx="2"/>
          </p:nvPr>
        </p:nvSpPr>
        <p:spPr>
          <a:xfrm>
            <a:off x="4648201" y="949879"/>
            <a:ext cx="4038600" cy="2933624"/>
          </a:xfrm>
        </p:spPr>
        <p:txBody>
          <a:bodyPr/>
          <a:lstStyle/>
          <a:p>
            <a:pPr marL="0" indent="0">
              <a:buNone/>
            </a:pPr>
            <a:r>
              <a:rPr lang="en-US" u="sng" dirty="0"/>
              <a:t>Subsidence and aquifer-system compaction for water-table aquifers</a:t>
            </a:r>
            <a:r>
              <a:rPr lang="en-US" dirty="0"/>
              <a:t> (SUB-WT)</a:t>
            </a:r>
          </a:p>
          <a:p>
            <a:r>
              <a:rPr lang="en-US" dirty="0"/>
              <a:t>Effective stress formulation</a:t>
            </a:r>
          </a:p>
          <a:p>
            <a:r>
              <a:rPr lang="en-US" dirty="0"/>
              <a:t>No-delay interbeds</a:t>
            </a:r>
          </a:p>
          <a:p>
            <a:r>
              <a:rPr lang="en-US" dirty="0"/>
              <a:t>Compression indices</a:t>
            </a:r>
          </a:p>
          <a:p>
            <a:r>
              <a:rPr lang="en-US" dirty="0"/>
              <a:t>Optional variable void ratio and thickness</a:t>
            </a:r>
          </a:p>
        </p:txBody>
      </p:sp>
    </p:spTree>
    <p:extLst>
      <p:ext uri="{BB962C8B-B14F-4D97-AF65-F5344CB8AC3E}">
        <p14:creationId xmlns:p14="http://schemas.microsoft.com/office/powerpoint/2010/main" val="3641156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EBC09-FA4E-1249-91D6-B1BDED0E105B}"/>
              </a:ext>
            </a:extLst>
          </p:cNvPr>
          <p:cNvSpPr>
            <a:spLocks noGrp="1"/>
          </p:cNvSpPr>
          <p:nvPr>
            <p:ph idx="1"/>
          </p:nvPr>
        </p:nvSpPr>
        <p:spPr>
          <a:xfrm>
            <a:off x="454026" y="949879"/>
            <a:ext cx="6015600" cy="4090863"/>
          </a:xfrm>
        </p:spPr>
        <p:txBody>
          <a:bodyPr/>
          <a:lstStyle/>
          <a:p>
            <a:pPr>
              <a:spcBef>
                <a:spcPts val="0"/>
              </a:spcBef>
              <a:spcAft>
                <a:spcPts val="1200"/>
              </a:spcAft>
            </a:pPr>
            <a:r>
              <a:rPr lang="en-US" sz="1600" dirty="0"/>
              <a:t>Package based on MODFLOW-2005 SUB and SUB-WT Packages</a:t>
            </a:r>
          </a:p>
          <a:p>
            <a:pPr>
              <a:spcBef>
                <a:spcPts val="0"/>
              </a:spcBef>
              <a:spcAft>
                <a:spcPts val="1200"/>
              </a:spcAft>
            </a:pPr>
            <a:r>
              <a:rPr lang="en-US" sz="1600" dirty="0"/>
              <a:t>Effective stress formulation</a:t>
            </a:r>
          </a:p>
          <a:p>
            <a:pPr lvl="1">
              <a:spcBef>
                <a:spcPts val="0"/>
              </a:spcBef>
              <a:spcAft>
                <a:spcPts val="1200"/>
              </a:spcAft>
            </a:pPr>
            <a:r>
              <a:rPr lang="en-US" sz="1300" dirty="0"/>
              <a:t>Effective stress dependent storage properties</a:t>
            </a:r>
          </a:p>
          <a:p>
            <a:pPr lvl="1">
              <a:spcBef>
                <a:spcPts val="0"/>
              </a:spcBef>
              <a:spcAft>
                <a:spcPts val="1200"/>
              </a:spcAft>
            </a:pPr>
            <a:r>
              <a:rPr lang="en-US" sz="1300" dirty="0"/>
              <a:t>Water table dependent compaction</a:t>
            </a:r>
          </a:p>
          <a:p>
            <a:pPr>
              <a:spcBef>
                <a:spcPts val="0"/>
              </a:spcBef>
              <a:spcAft>
                <a:spcPts val="1200"/>
              </a:spcAft>
            </a:pPr>
            <a:r>
              <a:rPr lang="en-US" sz="1600" dirty="0"/>
              <a:t>Elastic and inelastic compaction of fine grained sediments</a:t>
            </a:r>
          </a:p>
          <a:p>
            <a:pPr lvl="1">
              <a:spcBef>
                <a:spcPts val="0"/>
              </a:spcBef>
              <a:spcAft>
                <a:spcPts val="1200"/>
              </a:spcAft>
            </a:pPr>
            <a:r>
              <a:rPr lang="en-US" sz="1300" dirty="0"/>
              <a:t>No-delay (thin beds that equilibrate quickly)</a:t>
            </a:r>
          </a:p>
          <a:p>
            <a:pPr lvl="1">
              <a:spcBef>
                <a:spcPts val="0"/>
              </a:spcBef>
              <a:spcAft>
                <a:spcPts val="1200"/>
              </a:spcAft>
            </a:pPr>
            <a:r>
              <a:rPr lang="en-US" sz="1300" dirty="0"/>
              <a:t>Delay (thick beds that drain slowly – separate numerical solution)</a:t>
            </a:r>
          </a:p>
          <a:p>
            <a:pPr>
              <a:spcBef>
                <a:spcPts val="0"/>
              </a:spcBef>
              <a:spcAft>
                <a:spcPts val="1200"/>
              </a:spcAft>
            </a:pPr>
            <a:r>
              <a:rPr lang="en-US" sz="1600" dirty="0"/>
              <a:t>Can account for elastic compaction of coarse grained aquifer materials and water compressibility (full storage equation)</a:t>
            </a:r>
          </a:p>
          <a:p>
            <a:pPr>
              <a:spcBef>
                <a:spcPts val="0"/>
              </a:spcBef>
              <a:spcAft>
                <a:spcPts val="1200"/>
              </a:spcAft>
            </a:pPr>
            <a:endParaRPr lang="en-US" sz="1600" dirty="0"/>
          </a:p>
        </p:txBody>
      </p:sp>
      <p:pic>
        <p:nvPicPr>
          <p:cNvPr id="5" name="Picture 4">
            <a:extLst>
              <a:ext uri="{FF2B5EF4-FFF2-40B4-BE49-F238E27FC236}">
                <a16:creationId xmlns:a16="http://schemas.microsoft.com/office/drawing/2014/main" id="{4F413AB6-BF7F-4142-AA0B-D2E96EACF9F9}"/>
              </a:ext>
            </a:extLst>
          </p:cNvPr>
          <p:cNvPicPr>
            <a:picLocks noChangeAspect="1"/>
          </p:cNvPicPr>
          <p:nvPr/>
        </p:nvPicPr>
        <p:blipFill rotWithShape="1">
          <a:blip r:embed="rId2">
            <a:extLst>
              <a:ext uri="{28A0092B-C50C-407E-A947-70E740481C1C}">
                <a14:useLocalDpi xmlns:a14="http://schemas.microsoft.com/office/drawing/2010/main" val="0"/>
              </a:ext>
            </a:extLst>
          </a:blip>
          <a:srcRect l="12521" t="5010" b="8267"/>
          <a:stretch/>
        </p:blipFill>
        <p:spPr>
          <a:xfrm>
            <a:off x="6729024" y="884091"/>
            <a:ext cx="1954602" cy="1937710"/>
          </a:xfrm>
          <a:prstGeom prst="rect">
            <a:avLst/>
          </a:prstGeom>
        </p:spPr>
      </p:pic>
      <p:pic>
        <p:nvPicPr>
          <p:cNvPr id="6" name="Picture 5">
            <a:extLst>
              <a:ext uri="{FF2B5EF4-FFF2-40B4-BE49-F238E27FC236}">
                <a16:creationId xmlns:a16="http://schemas.microsoft.com/office/drawing/2014/main" id="{A519620D-4047-624C-828B-0AB5EA817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916" y="2923711"/>
            <a:ext cx="1937710" cy="1937710"/>
          </a:xfrm>
          <a:prstGeom prst="rect">
            <a:avLst/>
          </a:prstGeom>
        </p:spPr>
      </p:pic>
      <p:sp>
        <p:nvSpPr>
          <p:cNvPr id="7" name="Title 6">
            <a:extLst>
              <a:ext uri="{FF2B5EF4-FFF2-40B4-BE49-F238E27FC236}">
                <a16:creationId xmlns:a16="http://schemas.microsoft.com/office/drawing/2014/main" id="{1E3A253B-C714-0740-8617-7C9333107157}"/>
              </a:ext>
            </a:extLst>
          </p:cNvPr>
          <p:cNvSpPr>
            <a:spLocks noGrp="1"/>
          </p:cNvSpPr>
          <p:nvPr>
            <p:ph type="title"/>
          </p:nvPr>
        </p:nvSpPr>
        <p:spPr/>
        <p:txBody>
          <a:bodyPr/>
          <a:lstStyle/>
          <a:p>
            <a:r>
              <a:rPr lang="en-US" dirty="0"/>
              <a:t>CSUB Package – Capabilities</a:t>
            </a:r>
          </a:p>
        </p:txBody>
      </p:sp>
    </p:spTree>
    <p:extLst>
      <p:ext uri="{BB962C8B-B14F-4D97-AF65-F5344CB8AC3E}">
        <p14:creationId xmlns:p14="http://schemas.microsoft.com/office/powerpoint/2010/main" val="653284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94701-43D2-8144-A02D-E32B578A82C6}"/>
              </a:ext>
            </a:extLst>
          </p:cNvPr>
          <p:cNvPicPr>
            <a:picLocks noChangeAspect="1"/>
          </p:cNvPicPr>
          <p:nvPr/>
        </p:nvPicPr>
        <p:blipFill>
          <a:blip r:embed="rId2"/>
          <a:stretch>
            <a:fillRect/>
          </a:stretch>
        </p:blipFill>
        <p:spPr>
          <a:xfrm>
            <a:off x="2633472" y="1053782"/>
            <a:ext cx="3877056" cy="915273"/>
          </a:xfrm>
          <a:prstGeom prst="rect">
            <a:avLst/>
          </a:prstGeom>
        </p:spPr>
      </p:pic>
      <p:pic>
        <p:nvPicPr>
          <p:cNvPr id="8" name="Picture 7">
            <a:extLst>
              <a:ext uri="{FF2B5EF4-FFF2-40B4-BE49-F238E27FC236}">
                <a16:creationId xmlns:a16="http://schemas.microsoft.com/office/drawing/2014/main" id="{8BEA4288-3ACC-FE4A-9F6E-A92570D8885A}"/>
              </a:ext>
            </a:extLst>
          </p:cNvPr>
          <p:cNvPicPr>
            <a:picLocks noChangeAspect="1"/>
          </p:cNvPicPr>
          <p:nvPr/>
        </p:nvPicPr>
        <p:blipFill>
          <a:blip r:embed="rId3"/>
          <a:stretch>
            <a:fillRect/>
          </a:stretch>
        </p:blipFill>
        <p:spPr>
          <a:xfrm>
            <a:off x="3069772" y="3861062"/>
            <a:ext cx="3004457" cy="685800"/>
          </a:xfrm>
          <a:prstGeom prst="rect">
            <a:avLst/>
          </a:prstGeom>
        </p:spPr>
      </p:pic>
      <p:sp>
        <p:nvSpPr>
          <p:cNvPr id="9" name="TextBox 8">
            <a:extLst>
              <a:ext uri="{FF2B5EF4-FFF2-40B4-BE49-F238E27FC236}">
                <a16:creationId xmlns:a16="http://schemas.microsoft.com/office/drawing/2014/main" id="{90D4E09F-B8B0-0042-939C-AAD3B05880AF}"/>
              </a:ext>
            </a:extLst>
          </p:cNvPr>
          <p:cNvSpPr txBox="1"/>
          <p:nvPr/>
        </p:nvSpPr>
        <p:spPr>
          <a:xfrm>
            <a:off x="603197" y="1993607"/>
            <a:ext cx="3020379" cy="707886"/>
          </a:xfrm>
          <a:prstGeom prst="rect">
            <a:avLst/>
          </a:prstGeom>
          <a:noFill/>
        </p:spPr>
        <p:txBody>
          <a:bodyPr wrap="none" rtlCol="0">
            <a:spAutoFit/>
          </a:bodyPr>
          <a:lstStyle/>
          <a:p>
            <a:r>
              <a:rPr lang="en-US" sz="2000" dirty="0">
                <a:solidFill>
                  <a:srgbClr val="FFFF00"/>
                </a:solidFill>
              </a:rPr>
              <a:t>Assuming compaction is </a:t>
            </a:r>
            <a:br>
              <a:rPr lang="en-US" sz="2000" dirty="0">
                <a:solidFill>
                  <a:srgbClr val="FFFF00"/>
                </a:solidFill>
              </a:rPr>
            </a:br>
            <a:r>
              <a:rPr lang="en-US" sz="2000" dirty="0">
                <a:solidFill>
                  <a:srgbClr val="FFFF00"/>
                </a:solidFill>
              </a:rPr>
              <a:t>predominantly vertical</a:t>
            </a:r>
          </a:p>
        </p:txBody>
      </p:sp>
      <p:sp>
        <p:nvSpPr>
          <p:cNvPr id="11" name="TextBox 10">
            <a:extLst>
              <a:ext uri="{FF2B5EF4-FFF2-40B4-BE49-F238E27FC236}">
                <a16:creationId xmlns:a16="http://schemas.microsoft.com/office/drawing/2014/main" id="{930BA6A2-A68B-924F-ACD2-9524807A34A9}"/>
              </a:ext>
            </a:extLst>
          </p:cNvPr>
          <p:cNvSpPr txBox="1"/>
          <p:nvPr/>
        </p:nvSpPr>
        <p:spPr>
          <a:xfrm>
            <a:off x="603197" y="3436399"/>
            <a:ext cx="883575" cy="400110"/>
          </a:xfrm>
          <a:prstGeom prst="rect">
            <a:avLst/>
          </a:prstGeom>
          <a:noFill/>
        </p:spPr>
        <p:txBody>
          <a:bodyPr wrap="none" rtlCol="0">
            <a:spAutoFit/>
          </a:bodyPr>
          <a:lstStyle/>
          <a:p>
            <a:r>
              <a:rPr lang="en-US" sz="2000" dirty="0">
                <a:solidFill>
                  <a:srgbClr val="FFFF00"/>
                </a:solidFill>
              </a:rPr>
              <a:t>where</a:t>
            </a:r>
          </a:p>
        </p:txBody>
      </p:sp>
      <p:pic>
        <p:nvPicPr>
          <p:cNvPr id="12" name="Picture 11">
            <a:extLst>
              <a:ext uri="{FF2B5EF4-FFF2-40B4-BE49-F238E27FC236}">
                <a16:creationId xmlns:a16="http://schemas.microsoft.com/office/drawing/2014/main" id="{E846BDC5-7804-0145-8BE6-8F15F554499E}"/>
              </a:ext>
            </a:extLst>
          </p:cNvPr>
          <p:cNvPicPr>
            <a:picLocks noChangeAspect="1"/>
          </p:cNvPicPr>
          <p:nvPr/>
        </p:nvPicPr>
        <p:blipFill>
          <a:blip r:embed="rId4"/>
          <a:stretch>
            <a:fillRect/>
          </a:stretch>
        </p:blipFill>
        <p:spPr>
          <a:xfrm>
            <a:off x="3687679" y="2726046"/>
            <a:ext cx="1768642" cy="685800"/>
          </a:xfrm>
          <a:prstGeom prst="rect">
            <a:avLst/>
          </a:prstGeom>
        </p:spPr>
      </p:pic>
      <p:pic>
        <p:nvPicPr>
          <p:cNvPr id="2" name="Picture 1">
            <a:extLst>
              <a:ext uri="{FF2B5EF4-FFF2-40B4-BE49-F238E27FC236}">
                <a16:creationId xmlns:a16="http://schemas.microsoft.com/office/drawing/2014/main" id="{13A9BA22-5E71-0840-9A81-89C4ADEDA40F}"/>
              </a:ext>
            </a:extLst>
          </p:cNvPr>
          <p:cNvPicPr>
            <a:picLocks noChangeAspect="1"/>
          </p:cNvPicPr>
          <p:nvPr/>
        </p:nvPicPr>
        <p:blipFill>
          <a:blip r:embed="rId5"/>
          <a:stretch>
            <a:fillRect/>
          </a:stretch>
        </p:blipFill>
        <p:spPr>
          <a:xfrm>
            <a:off x="2641222" y="1069280"/>
            <a:ext cx="2095844" cy="380526"/>
          </a:xfrm>
          <a:prstGeom prst="rect">
            <a:avLst/>
          </a:prstGeom>
        </p:spPr>
      </p:pic>
      <p:sp>
        <p:nvSpPr>
          <p:cNvPr id="4" name="Title 3">
            <a:extLst>
              <a:ext uri="{FF2B5EF4-FFF2-40B4-BE49-F238E27FC236}">
                <a16:creationId xmlns:a16="http://schemas.microsoft.com/office/drawing/2014/main" id="{4672B51A-846E-5442-9125-C15FF5A05F3E}"/>
              </a:ext>
            </a:extLst>
          </p:cNvPr>
          <p:cNvSpPr>
            <a:spLocks noGrp="1"/>
          </p:cNvSpPr>
          <p:nvPr>
            <p:ph type="title"/>
          </p:nvPr>
        </p:nvSpPr>
        <p:spPr/>
        <p:txBody>
          <a:bodyPr/>
          <a:lstStyle/>
          <a:p>
            <a:r>
              <a:rPr lang="en-US" dirty="0"/>
              <a:t>CSUB Package – theory </a:t>
            </a:r>
          </a:p>
        </p:txBody>
      </p:sp>
      <p:sp>
        <p:nvSpPr>
          <p:cNvPr id="13" name="Rectangle 12">
            <a:extLst>
              <a:ext uri="{FF2B5EF4-FFF2-40B4-BE49-F238E27FC236}">
                <a16:creationId xmlns:a16="http://schemas.microsoft.com/office/drawing/2014/main" id="{D0594795-A1A2-D44F-ADFE-61AACCB72B64}"/>
              </a:ext>
            </a:extLst>
          </p:cNvPr>
          <p:cNvSpPr/>
          <p:nvPr/>
        </p:nvSpPr>
        <p:spPr bwMode="auto">
          <a:xfrm>
            <a:off x="0" y="4533579"/>
            <a:ext cx="1380931" cy="609921"/>
          </a:xfrm>
          <a:prstGeom prst="rect">
            <a:avLst/>
          </a:prstGeom>
          <a:solidFill>
            <a:srgbClr val="063796"/>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330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AADCA-7076-2A49-A0D1-454183287D03}"/>
              </a:ext>
            </a:extLst>
          </p:cNvPr>
          <p:cNvSpPr>
            <a:spLocks noGrp="1"/>
          </p:cNvSpPr>
          <p:nvPr>
            <p:ph type="title"/>
          </p:nvPr>
        </p:nvSpPr>
        <p:spPr/>
        <p:txBody>
          <a:bodyPr/>
          <a:lstStyle/>
          <a:p>
            <a:r>
              <a:rPr lang="en-US" dirty="0"/>
              <a:t>CSUB Package – theory </a:t>
            </a:r>
          </a:p>
        </p:txBody>
      </p:sp>
      <p:sp>
        <p:nvSpPr>
          <p:cNvPr id="8" name="Rectangle 7">
            <a:extLst>
              <a:ext uri="{FF2B5EF4-FFF2-40B4-BE49-F238E27FC236}">
                <a16:creationId xmlns:a16="http://schemas.microsoft.com/office/drawing/2014/main" id="{D1683BEE-B2C9-0245-827D-E4CC554E4EB4}"/>
              </a:ext>
            </a:extLst>
          </p:cNvPr>
          <p:cNvSpPr/>
          <p:nvPr/>
        </p:nvSpPr>
        <p:spPr bwMode="auto">
          <a:xfrm>
            <a:off x="0" y="4533579"/>
            <a:ext cx="1380931" cy="609921"/>
          </a:xfrm>
          <a:prstGeom prst="rect">
            <a:avLst/>
          </a:prstGeom>
          <a:solidFill>
            <a:srgbClr val="063796"/>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grpSp>
        <p:nvGrpSpPr>
          <p:cNvPr id="5" name="Group 4">
            <a:extLst>
              <a:ext uri="{FF2B5EF4-FFF2-40B4-BE49-F238E27FC236}">
                <a16:creationId xmlns:a16="http://schemas.microsoft.com/office/drawing/2014/main" id="{F0335337-5D6A-7F47-95AD-276A6F98E31E}"/>
              </a:ext>
            </a:extLst>
          </p:cNvPr>
          <p:cNvGrpSpPr/>
          <p:nvPr/>
        </p:nvGrpSpPr>
        <p:grpSpPr>
          <a:xfrm>
            <a:off x="810292" y="949879"/>
            <a:ext cx="7523417" cy="3950131"/>
            <a:chOff x="169234" y="949879"/>
            <a:chExt cx="7523417" cy="3950131"/>
          </a:xfrm>
        </p:grpSpPr>
        <p:pic>
          <p:nvPicPr>
            <p:cNvPr id="13" name="Picture 12">
              <a:extLst>
                <a:ext uri="{FF2B5EF4-FFF2-40B4-BE49-F238E27FC236}">
                  <a16:creationId xmlns:a16="http://schemas.microsoft.com/office/drawing/2014/main" id="{3BE9E531-A68F-AF41-A665-684C3122D81B}"/>
                </a:ext>
              </a:extLst>
            </p:cNvPr>
            <p:cNvPicPr>
              <a:picLocks noChangeAspect="1"/>
            </p:cNvPicPr>
            <p:nvPr/>
          </p:nvPicPr>
          <p:blipFill>
            <a:blip r:embed="rId2"/>
            <a:stretch>
              <a:fillRect/>
            </a:stretch>
          </p:blipFill>
          <p:spPr>
            <a:xfrm>
              <a:off x="169234" y="1758955"/>
              <a:ext cx="3877056" cy="915273"/>
            </a:xfrm>
            <a:prstGeom prst="rect">
              <a:avLst/>
            </a:prstGeom>
          </p:spPr>
        </p:pic>
        <p:pic>
          <p:nvPicPr>
            <p:cNvPr id="14" name="Picture 13">
              <a:extLst>
                <a:ext uri="{FF2B5EF4-FFF2-40B4-BE49-F238E27FC236}">
                  <a16:creationId xmlns:a16="http://schemas.microsoft.com/office/drawing/2014/main" id="{CEBB7BAC-CC09-7946-9873-BD61665A67B8}"/>
                </a:ext>
              </a:extLst>
            </p:cNvPr>
            <p:cNvPicPr>
              <a:picLocks noChangeAspect="1"/>
            </p:cNvPicPr>
            <p:nvPr/>
          </p:nvPicPr>
          <p:blipFill>
            <a:blip r:embed="rId3"/>
            <a:stretch>
              <a:fillRect/>
            </a:stretch>
          </p:blipFill>
          <p:spPr>
            <a:xfrm>
              <a:off x="1223441" y="3431219"/>
              <a:ext cx="1768642" cy="685800"/>
            </a:xfrm>
            <a:prstGeom prst="rect">
              <a:avLst/>
            </a:prstGeom>
          </p:spPr>
        </p:pic>
        <p:grpSp>
          <p:nvGrpSpPr>
            <p:cNvPr id="2" name="Group 1">
              <a:extLst>
                <a:ext uri="{FF2B5EF4-FFF2-40B4-BE49-F238E27FC236}">
                  <a16:creationId xmlns:a16="http://schemas.microsoft.com/office/drawing/2014/main" id="{4039CC20-6A8F-C04A-9E28-FD4079B30FE7}"/>
                </a:ext>
              </a:extLst>
            </p:cNvPr>
            <p:cNvGrpSpPr/>
            <p:nvPr/>
          </p:nvGrpSpPr>
          <p:grpSpPr>
            <a:xfrm>
              <a:off x="4227548" y="949879"/>
              <a:ext cx="3465103" cy="3950131"/>
              <a:chOff x="4227548" y="949879"/>
              <a:chExt cx="3465103" cy="3950131"/>
            </a:xfrm>
          </p:grpSpPr>
          <p:pic>
            <p:nvPicPr>
              <p:cNvPr id="4" name="Picture 3" descr="A close up of a map&#10;&#10;Description automatically generated">
                <a:extLst>
                  <a:ext uri="{FF2B5EF4-FFF2-40B4-BE49-F238E27FC236}">
                    <a16:creationId xmlns:a16="http://schemas.microsoft.com/office/drawing/2014/main" id="{183BBBFE-A1A7-BC44-BEA4-6AFE48E97D81}"/>
                  </a:ext>
                </a:extLst>
              </p:cNvPr>
              <p:cNvPicPr>
                <a:picLocks noChangeAspect="1"/>
              </p:cNvPicPr>
              <p:nvPr/>
            </p:nvPicPr>
            <p:blipFill rotWithShape="1">
              <a:blip r:embed="rId4">
                <a:extLst>
                  <a:ext uri="{28A0092B-C50C-407E-A947-70E740481C1C}">
                    <a14:useLocalDpi xmlns:a14="http://schemas.microsoft.com/office/drawing/2010/main" val="0"/>
                  </a:ext>
                </a:extLst>
              </a:blip>
              <a:srcRect r="56604"/>
              <a:stretch/>
            </p:blipFill>
            <p:spPr>
              <a:xfrm>
                <a:off x="4227548" y="949879"/>
                <a:ext cx="2057015" cy="3950131"/>
              </a:xfrm>
              <a:prstGeom prst="rect">
                <a:avLst/>
              </a:prstGeom>
            </p:spPr>
          </p:pic>
          <p:pic>
            <p:nvPicPr>
              <p:cNvPr id="9" name="Picture 8" descr="A close up of a map&#10;&#10;Description automatically generated">
                <a:extLst>
                  <a:ext uri="{FF2B5EF4-FFF2-40B4-BE49-F238E27FC236}">
                    <a16:creationId xmlns:a16="http://schemas.microsoft.com/office/drawing/2014/main" id="{D098BEAC-6178-1B4A-9F51-CFA5ED6B0E82}"/>
                  </a:ext>
                </a:extLst>
              </p:cNvPr>
              <p:cNvPicPr>
                <a:picLocks noChangeAspect="1"/>
              </p:cNvPicPr>
              <p:nvPr/>
            </p:nvPicPr>
            <p:blipFill rotWithShape="1">
              <a:blip r:embed="rId4">
                <a:extLst>
                  <a:ext uri="{28A0092B-C50C-407E-A947-70E740481C1C}">
                    <a14:useLocalDpi xmlns:a14="http://schemas.microsoft.com/office/drawing/2010/main" val="0"/>
                  </a:ext>
                </a:extLst>
              </a:blip>
              <a:srcRect l="70294"/>
              <a:stretch/>
            </p:blipFill>
            <p:spPr>
              <a:xfrm>
                <a:off x="6284563" y="949879"/>
                <a:ext cx="1408088" cy="3950131"/>
              </a:xfrm>
              <a:prstGeom prst="rect">
                <a:avLst/>
              </a:prstGeom>
            </p:spPr>
          </p:pic>
        </p:grpSp>
      </p:grpSp>
    </p:spTree>
    <p:extLst>
      <p:ext uri="{BB962C8B-B14F-4D97-AF65-F5344CB8AC3E}">
        <p14:creationId xmlns:p14="http://schemas.microsoft.com/office/powerpoint/2010/main" val="2911831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E06E-611D-144A-B24A-A8E9005232D0}"/>
              </a:ext>
            </a:extLst>
          </p:cNvPr>
          <p:cNvSpPr>
            <a:spLocks noGrp="1"/>
          </p:cNvSpPr>
          <p:nvPr>
            <p:ph type="title"/>
          </p:nvPr>
        </p:nvSpPr>
        <p:spPr>
          <a:xfrm>
            <a:off x="457201" y="377671"/>
            <a:ext cx="8226425" cy="572208"/>
          </a:xfrm>
        </p:spPr>
        <p:txBody>
          <a:bodyPr/>
          <a:lstStyle/>
          <a:p>
            <a:r>
              <a:rPr lang="en-US" dirty="0"/>
              <a:t>CSUB Package  – input</a:t>
            </a:r>
          </a:p>
        </p:txBody>
      </p:sp>
      <p:pic>
        <p:nvPicPr>
          <p:cNvPr id="6" name="Picture 5">
            <a:extLst>
              <a:ext uri="{FF2B5EF4-FFF2-40B4-BE49-F238E27FC236}">
                <a16:creationId xmlns:a16="http://schemas.microsoft.com/office/drawing/2014/main" id="{E8A200FD-BCDC-244C-8804-4F79DF83F1C9}"/>
              </a:ext>
            </a:extLst>
          </p:cNvPr>
          <p:cNvPicPr>
            <a:picLocks noChangeAspect="1"/>
          </p:cNvPicPr>
          <p:nvPr/>
        </p:nvPicPr>
        <p:blipFill rotWithShape="1">
          <a:blip r:embed="rId2"/>
          <a:srcRect b="14558"/>
          <a:stretch/>
        </p:blipFill>
        <p:spPr>
          <a:xfrm>
            <a:off x="530359" y="1096414"/>
            <a:ext cx="8083281" cy="3436257"/>
          </a:xfrm>
          <a:prstGeom prst="rect">
            <a:avLst/>
          </a:prstGeom>
        </p:spPr>
      </p:pic>
    </p:spTree>
    <p:extLst>
      <p:ext uri="{BB962C8B-B14F-4D97-AF65-F5344CB8AC3E}">
        <p14:creationId xmlns:p14="http://schemas.microsoft.com/office/powerpoint/2010/main" val="3775952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6E2E-E2DA-BC4A-8653-C6C91723EEAA}"/>
              </a:ext>
            </a:extLst>
          </p:cNvPr>
          <p:cNvSpPr>
            <a:spLocks noGrp="1"/>
          </p:cNvSpPr>
          <p:nvPr>
            <p:ph type="title"/>
          </p:nvPr>
        </p:nvSpPr>
        <p:spPr/>
        <p:txBody>
          <a:bodyPr/>
          <a:lstStyle/>
          <a:p>
            <a:r>
              <a:rPr lang="en-US" dirty="0"/>
              <a:t>CSUB Package – input options</a:t>
            </a:r>
          </a:p>
        </p:txBody>
      </p:sp>
      <p:sp>
        <p:nvSpPr>
          <p:cNvPr id="3" name="Content Placeholder 2">
            <a:extLst>
              <a:ext uri="{FF2B5EF4-FFF2-40B4-BE49-F238E27FC236}">
                <a16:creationId xmlns:a16="http://schemas.microsoft.com/office/drawing/2014/main" id="{1EE9CBC4-3B5C-C745-852F-D5B819DACFEA}"/>
              </a:ext>
            </a:extLst>
          </p:cNvPr>
          <p:cNvSpPr>
            <a:spLocks noGrp="1"/>
          </p:cNvSpPr>
          <p:nvPr>
            <p:ph idx="1"/>
          </p:nvPr>
        </p:nvSpPr>
        <p:spPr>
          <a:xfrm>
            <a:off x="454026" y="1051022"/>
            <a:ext cx="8229600" cy="3829253"/>
          </a:xfrm>
        </p:spPr>
        <p:txBody>
          <a:bodyPr/>
          <a:lstStyle/>
          <a:p>
            <a:r>
              <a:rPr lang="en-US" dirty="0"/>
              <a:t>Head-based formulation</a:t>
            </a:r>
          </a:p>
          <a:p>
            <a:r>
              <a:rPr lang="en-US" dirty="0"/>
              <a:t>Compaction dependent porosity/void ratio and thickness for no-delay beds</a:t>
            </a:r>
          </a:p>
          <a:p>
            <a:r>
              <a:rPr lang="en-US" dirty="0"/>
              <a:t>Specify interbed thickness as a fraction of cell thickness</a:t>
            </a:r>
          </a:p>
          <a:p>
            <a:r>
              <a:rPr lang="en-US" dirty="0"/>
              <a:t>Time-varying geostatic stress above model</a:t>
            </a:r>
          </a:p>
          <a:p>
            <a:endParaRPr lang="en-US" dirty="0"/>
          </a:p>
          <a:p>
            <a:endParaRPr lang="en-US" dirty="0"/>
          </a:p>
        </p:txBody>
      </p:sp>
      <p:grpSp>
        <p:nvGrpSpPr>
          <p:cNvPr id="6" name="Group 5">
            <a:extLst>
              <a:ext uri="{FF2B5EF4-FFF2-40B4-BE49-F238E27FC236}">
                <a16:creationId xmlns:a16="http://schemas.microsoft.com/office/drawing/2014/main" id="{10F4B6A3-24B3-FF40-8CA7-CE2239542247}"/>
              </a:ext>
            </a:extLst>
          </p:cNvPr>
          <p:cNvGrpSpPr/>
          <p:nvPr/>
        </p:nvGrpSpPr>
        <p:grpSpPr>
          <a:xfrm>
            <a:off x="1531664" y="3854082"/>
            <a:ext cx="6080671" cy="899932"/>
            <a:chOff x="1531664" y="3854082"/>
            <a:chExt cx="6080671" cy="899932"/>
          </a:xfrm>
        </p:grpSpPr>
        <p:pic>
          <p:nvPicPr>
            <p:cNvPr id="4" name="Picture 3">
              <a:extLst>
                <a:ext uri="{FF2B5EF4-FFF2-40B4-BE49-F238E27FC236}">
                  <a16:creationId xmlns:a16="http://schemas.microsoft.com/office/drawing/2014/main" id="{C9FFF80F-C4AD-4F4D-A39F-02A5B73B17AC}"/>
                </a:ext>
              </a:extLst>
            </p:cNvPr>
            <p:cNvPicPr>
              <a:picLocks noChangeAspect="1"/>
            </p:cNvPicPr>
            <p:nvPr/>
          </p:nvPicPr>
          <p:blipFill>
            <a:blip r:embed="rId2"/>
            <a:stretch>
              <a:fillRect/>
            </a:stretch>
          </p:blipFill>
          <p:spPr>
            <a:xfrm>
              <a:off x="1531664" y="4085080"/>
              <a:ext cx="6080671" cy="668934"/>
            </a:xfrm>
            <a:prstGeom prst="rect">
              <a:avLst/>
            </a:prstGeom>
          </p:spPr>
        </p:pic>
        <p:pic>
          <p:nvPicPr>
            <p:cNvPr id="5" name="Picture 4">
              <a:extLst>
                <a:ext uri="{FF2B5EF4-FFF2-40B4-BE49-F238E27FC236}">
                  <a16:creationId xmlns:a16="http://schemas.microsoft.com/office/drawing/2014/main" id="{F1961837-96DC-E542-9C9D-5026EB2FC09E}"/>
                </a:ext>
              </a:extLst>
            </p:cNvPr>
            <p:cNvPicPr>
              <a:picLocks noChangeAspect="1"/>
            </p:cNvPicPr>
            <p:nvPr/>
          </p:nvPicPr>
          <p:blipFill rotWithShape="1">
            <a:blip r:embed="rId3"/>
            <a:srcRect t="91151"/>
            <a:stretch/>
          </p:blipFill>
          <p:spPr>
            <a:xfrm>
              <a:off x="1531664" y="3854082"/>
              <a:ext cx="6080671" cy="267719"/>
            </a:xfrm>
            <a:prstGeom prst="rect">
              <a:avLst/>
            </a:prstGeom>
          </p:spPr>
        </p:pic>
      </p:grpSp>
    </p:spTree>
    <p:extLst>
      <p:ext uri="{BB962C8B-B14F-4D97-AF65-F5344CB8AC3E}">
        <p14:creationId xmlns:p14="http://schemas.microsoft.com/office/powerpoint/2010/main" val="2963048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6E2E-E2DA-BC4A-8653-C6C91723EEAA}"/>
              </a:ext>
            </a:extLst>
          </p:cNvPr>
          <p:cNvSpPr>
            <a:spLocks noGrp="1"/>
          </p:cNvSpPr>
          <p:nvPr>
            <p:ph type="title"/>
          </p:nvPr>
        </p:nvSpPr>
        <p:spPr/>
        <p:txBody>
          <a:bodyPr/>
          <a:lstStyle/>
          <a:p>
            <a:r>
              <a:rPr lang="en-US" dirty="0"/>
              <a:t>CSUB Package – output	</a:t>
            </a:r>
          </a:p>
        </p:txBody>
      </p:sp>
      <p:sp>
        <p:nvSpPr>
          <p:cNvPr id="3" name="Content Placeholder 2">
            <a:extLst>
              <a:ext uri="{FF2B5EF4-FFF2-40B4-BE49-F238E27FC236}">
                <a16:creationId xmlns:a16="http://schemas.microsoft.com/office/drawing/2014/main" id="{1EE9CBC4-3B5C-C745-852F-D5B819DACFEA}"/>
              </a:ext>
            </a:extLst>
          </p:cNvPr>
          <p:cNvSpPr>
            <a:spLocks noGrp="1"/>
          </p:cNvSpPr>
          <p:nvPr>
            <p:ph idx="1"/>
          </p:nvPr>
        </p:nvSpPr>
        <p:spPr>
          <a:xfrm>
            <a:off x="454026" y="1051022"/>
            <a:ext cx="8229600" cy="3266022"/>
          </a:xfrm>
        </p:spPr>
        <p:txBody>
          <a:bodyPr/>
          <a:lstStyle/>
          <a:p>
            <a:r>
              <a:rPr lang="en-US" sz="2400" dirty="0"/>
              <a:t>Volumetric storage flow (inelastic-interbed, elastic-interbed, elastic skeletal, water compressibility) – binary cell-by-cell file, observations</a:t>
            </a:r>
          </a:p>
          <a:p>
            <a:r>
              <a:rPr lang="en-US" sz="2400" dirty="0"/>
              <a:t>Compaction (total, inelastic-interbed, elastic-interbed, elastic skeletal) – binary head file, observations</a:t>
            </a:r>
          </a:p>
          <a:p>
            <a:r>
              <a:rPr lang="en-US" sz="2400" dirty="0"/>
              <a:t>Z-displacement (subsidence at surface) – binary head file</a:t>
            </a:r>
          </a:p>
          <a:p>
            <a:r>
              <a:rPr lang="en-US" sz="2400" dirty="0"/>
              <a:t>Final interbed and coarse-grained strain – diagnostic </a:t>
            </a:r>
          </a:p>
        </p:txBody>
      </p:sp>
    </p:spTree>
    <p:extLst>
      <p:ext uri="{BB962C8B-B14F-4D97-AF65-F5344CB8AC3E}">
        <p14:creationId xmlns:p14="http://schemas.microsoft.com/office/powerpoint/2010/main" val="1709934843"/>
      </p:ext>
    </p:extLst>
  </p:cSld>
  <p:clrMapOvr>
    <a:masterClrMapping/>
  </p:clrMapOvr>
</p:sld>
</file>

<file path=ppt/theme/theme1.xml><?xml version="1.0" encoding="utf-8"?>
<a:theme xmlns:a="http://schemas.openxmlformats.org/drawingml/2006/main" name="Bob 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Bob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Bob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ob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ob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ob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b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ob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ob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41944</TotalTime>
  <Pages>4</Pages>
  <Words>416</Words>
  <Application>Microsoft Macintosh PowerPoint</Application>
  <PresentationFormat>On-screen Show (16:9)</PresentationFormat>
  <Paragraphs>62</Paragraphs>
  <Slides>15</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Times New Roman</vt:lpstr>
      <vt:lpstr>Bob template</vt:lpstr>
      <vt:lpstr>Simulating aquifer-system compaction and land subsidence with MODFLOW 6 </vt:lpstr>
      <vt:lpstr>Previous subsidence package versions</vt:lpstr>
      <vt:lpstr>Previous subsidence package versions</vt:lpstr>
      <vt:lpstr>CSUB Package – Capabilities</vt:lpstr>
      <vt:lpstr>CSUB Package – theory </vt:lpstr>
      <vt:lpstr>CSUB Package – theory </vt:lpstr>
      <vt:lpstr>CSUB Package  – input</vt:lpstr>
      <vt:lpstr>CSUB Package – input options</vt:lpstr>
      <vt:lpstr>CSUB Package – output </vt:lpstr>
      <vt:lpstr>Holly Site - Sneed (2008)</vt:lpstr>
      <vt:lpstr>PowerPoint Presentation</vt:lpstr>
      <vt:lpstr>PowerPoint Presentation</vt:lpstr>
      <vt:lpstr>PowerPoint Presentation</vt:lpstr>
      <vt:lpstr>PowerPoint Presentation</vt:lpstr>
      <vt:lpstr>Conclusions</vt:lpstr>
    </vt:vector>
  </TitlesOfParts>
  <Manager>Visual Identity Committee</Manager>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Achievements, Challenges, and Future Directions – USGS Water Programs</dc:title>
  <dc:subject>General Information and Templates with USGS Visual Identity (VID)</dc:subject>
  <dc:creator>Bill Cunningham</dc:creator>
  <cp:keywords>slides, vugraphs, presentation, Arial, font, windows, templates</cp:keywords>
  <dc:description>Updated to incorporate revised Visual Identity (VID) System guidelines on fonts.  An exception to using the VID fonts is allowed for presentation materials.   The font Arial should be substituted for the VID fonts Univers Condensed Bold and Times Roman</dc:description>
  <cp:lastModifiedBy>Hughes, Joseph D</cp:lastModifiedBy>
  <cp:revision>952</cp:revision>
  <cp:lastPrinted>2013-12-03T12:58:17Z</cp:lastPrinted>
  <dcterms:created xsi:type="dcterms:W3CDTF">2002-11-03T19:43:43Z</dcterms:created>
  <dcterms:modified xsi:type="dcterms:W3CDTF">2019-06-05T20:38:08Z</dcterms:modified>
</cp:coreProperties>
</file>